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84FF3A9-4787-4EB8-810A-E638C0E60BF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56E09F3-3571-4FC3-9A58-0372A3256368}" type="datetimeFigureOut">
              <a:rPr lang="tr-TR" smtClean="0"/>
              <a:pPr/>
              <a:t>02.10.2020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E84FF3A9-4787-4EB8-810A-E638C0E60BF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6E09F3-3571-4FC3-9A58-0372A3256368}" type="datetimeFigureOut">
              <a:rPr lang="tr-TR" smtClean="0"/>
              <a:pPr/>
              <a:t>02.10.2020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4FF3A9-4787-4EB8-810A-E638C0E60BF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3400" y="1071546"/>
            <a:ext cx="7854696" cy="3909590"/>
          </a:xfrm>
        </p:spPr>
        <p:txBody>
          <a:bodyPr>
            <a:normAutofit/>
          </a:bodyPr>
          <a:lstStyle/>
          <a:p>
            <a:r>
              <a:rPr lang="tr-TR" sz="4000" dirty="0" smtClean="0">
                <a:latin typeface="+mj-lt"/>
              </a:rPr>
              <a:t>10. SINIF TÜRK DİLİ VE EDEBİYATI DERSİ</a:t>
            </a:r>
          </a:p>
          <a:p>
            <a:r>
              <a:rPr lang="tr-TR" sz="4000" dirty="0" smtClean="0">
                <a:latin typeface="+mj-lt"/>
              </a:rPr>
              <a:t>TÜRK EDEBİYATININ TARİHİ DÖNEMLERİ SORU ÇÖZÜMÜ</a:t>
            </a:r>
            <a:endParaRPr lang="tr-TR" sz="4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lnSpcReduction="10000"/>
          </a:bodyPr>
          <a:lstStyle/>
          <a:p>
            <a:r>
              <a:rPr lang="tr-TR" b="1" dirty="0" smtClean="0"/>
              <a:t>9</a:t>
            </a:r>
            <a:r>
              <a:rPr lang="tr-TR" dirty="0" smtClean="0"/>
              <a:t>. İslamiyet’ten önceki Türk şiiri sözlü bir geleneğe sahiptir. Çoğu zaman kopuz denen saz eşliğinde söylenen bu şiirler, nazım biçimlerine göre üç grupta toplanırdı. Düğünlerde, şölenlerde söylenen aşk, ayrılık gibi konuları işleyen şiirlere…….; ölen kişinin ardından söylenen ve onun iyiliklerinin, başarılarının anlatıldığı şiirlere………; atasözü özelliği gösteren şiirlere ise……………… denirdir.</a:t>
            </a:r>
            <a:br>
              <a:rPr lang="tr-TR" dirty="0" smtClean="0"/>
            </a:br>
            <a:r>
              <a:rPr lang="tr-TR" b="1" dirty="0" smtClean="0"/>
              <a:t>Bu parçada boş bırakılan yerlere sırasıyla aşağıdakilerden hangisi getirilmelidir?</a:t>
            </a:r>
            <a:r>
              <a:rPr lang="tr-TR" dirty="0" smtClean="0"/>
              <a:t/>
            </a:r>
            <a:br>
              <a:rPr lang="tr-TR" dirty="0" smtClean="0"/>
            </a:br>
            <a:r>
              <a:rPr lang="tr-TR" dirty="0" smtClean="0"/>
              <a:t>A) Koşuk, Sav, Destan</a:t>
            </a:r>
            <a:br>
              <a:rPr lang="tr-TR" dirty="0" smtClean="0"/>
            </a:br>
            <a:r>
              <a:rPr lang="tr-TR" dirty="0" smtClean="0"/>
              <a:t>B) Sav, sagu, yuğ</a:t>
            </a:r>
          </a:p>
          <a:p>
            <a:pPr>
              <a:buNone/>
            </a:pPr>
            <a:r>
              <a:rPr lang="tr-TR" dirty="0" smtClean="0"/>
              <a:t>	C) Koşuk, sagu, sav</a:t>
            </a:r>
            <a:br>
              <a:rPr lang="tr-TR" dirty="0" smtClean="0"/>
            </a:br>
            <a:r>
              <a:rPr lang="tr-TR" dirty="0" smtClean="0"/>
              <a:t>D) Destan, koşuk, sagu</a:t>
            </a:r>
            <a:br>
              <a:rPr lang="tr-TR" dirty="0" smtClean="0"/>
            </a:br>
            <a:r>
              <a:rPr lang="tr-TR" dirty="0" smtClean="0"/>
              <a:t>E) Sagu, koşuk, sav</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8229600" cy="5038740"/>
          </a:xfrm>
        </p:spPr>
        <p:txBody>
          <a:bodyPr>
            <a:normAutofit/>
          </a:bodyPr>
          <a:lstStyle/>
          <a:p>
            <a:r>
              <a:rPr lang="tr-TR" b="1" dirty="0" smtClean="0"/>
              <a:t>10. Göktürk Kitabeleri ile ilgili aşağıdakilerden hangisi yanlıştır?</a:t>
            </a:r>
            <a:r>
              <a:rPr lang="tr-TR" dirty="0" smtClean="0"/>
              <a:t/>
            </a:r>
            <a:br>
              <a:rPr lang="tr-TR" dirty="0" smtClean="0"/>
            </a:br>
            <a:r>
              <a:rPr lang="tr-TR" dirty="0" smtClean="0"/>
              <a:t>A) Türklerin milli alfabesi olan Göktürk alfabesi ile yazılmıştır.</a:t>
            </a:r>
            <a:br>
              <a:rPr lang="tr-TR" dirty="0" smtClean="0"/>
            </a:br>
            <a:r>
              <a:rPr lang="tr-TR" dirty="0" smtClean="0"/>
              <a:t>B) İslamiyet’in kabulünden sonraki ilk yazılı belge olma özelliğine sahiptir.</a:t>
            </a:r>
            <a:br>
              <a:rPr lang="tr-TR" dirty="0" smtClean="0"/>
            </a:br>
            <a:r>
              <a:rPr lang="tr-TR" dirty="0" smtClean="0"/>
              <a:t>C) “Türk” kelimesinin geçtiği ilk belge olma özelliği taşımaktadır.</a:t>
            </a:r>
            <a:br>
              <a:rPr lang="tr-TR" dirty="0" smtClean="0"/>
            </a:br>
            <a:r>
              <a:rPr lang="tr-TR" dirty="0" smtClean="0"/>
              <a:t>D) Türklerin kültürlerini, geleneklerini, törelerini, ahlak ve adetlerini yansıtır.</a:t>
            </a:r>
            <a:br>
              <a:rPr lang="tr-TR" dirty="0" smtClean="0"/>
            </a:br>
            <a:r>
              <a:rPr lang="tr-TR" dirty="0" smtClean="0"/>
              <a:t>E) Gelişmiş bir dille ve hitabet tarzında yazılmıştır.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8229600" cy="5038740"/>
          </a:xfrm>
        </p:spPr>
        <p:txBody>
          <a:bodyPr/>
          <a:lstStyle/>
          <a:p>
            <a:r>
              <a:rPr lang="tr-TR" b="1" dirty="0" smtClean="0"/>
              <a:t>11..’Sözlü edebiyat’ için aşağıdakilerden hangisi söylenemez?</a:t>
            </a:r>
            <a:r>
              <a:rPr lang="tr-TR" dirty="0" smtClean="0"/>
              <a:t/>
            </a:r>
            <a:br>
              <a:rPr lang="tr-TR" dirty="0" smtClean="0"/>
            </a:br>
            <a:r>
              <a:rPr lang="tr-TR" dirty="0" smtClean="0"/>
              <a:t>A)  Şiirlerin ‘Ozan, oyun, kam, </a:t>
            </a:r>
            <a:r>
              <a:rPr lang="tr-TR" dirty="0" err="1" smtClean="0"/>
              <a:t>baksı</a:t>
            </a:r>
            <a:r>
              <a:rPr lang="tr-TR" dirty="0" smtClean="0"/>
              <a:t>, şaman’ adı verilen kişilerce ‘kopuz’ denilen çalgı eşliğinde söylendiği</a:t>
            </a:r>
            <a:br>
              <a:rPr lang="tr-TR" dirty="0" smtClean="0"/>
            </a:br>
            <a:r>
              <a:rPr lang="tr-TR" dirty="0" smtClean="0"/>
              <a:t>B) Bu dönem ürünlerinin koşuk, sagu, sav, destanlar olduğu</a:t>
            </a:r>
            <a:br>
              <a:rPr lang="tr-TR" dirty="0" smtClean="0"/>
            </a:br>
            <a:r>
              <a:rPr lang="tr-TR" dirty="0" smtClean="0"/>
              <a:t>C) Av törenlerinde (sığır), genel eğlencelerde (şölen), yas törenlerinde (yuğ) üretildiği</a:t>
            </a:r>
            <a:br>
              <a:rPr lang="tr-TR" dirty="0" smtClean="0"/>
            </a:br>
            <a:r>
              <a:rPr lang="tr-TR" dirty="0" smtClean="0"/>
              <a:t>D) Yazının kullanılmadığı dönemlerden süregeldiği</a:t>
            </a:r>
            <a:br>
              <a:rPr lang="tr-TR" dirty="0" smtClean="0"/>
            </a:br>
            <a:r>
              <a:rPr lang="tr-TR" dirty="0" smtClean="0"/>
              <a:t>E) Bu dönemde ölçü olarak aruz ölçüsünün kullanıldığı</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00174"/>
            <a:ext cx="8229600" cy="4824426"/>
          </a:xfrm>
        </p:spPr>
        <p:txBody>
          <a:bodyPr/>
          <a:lstStyle/>
          <a:p>
            <a:r>
              <a:rPr lang="tr-TR" b="1" dirty="0" smtClean="0"/>
              <a:t>12. Türklerin baştan beri kullandıkları, alfabeler, tarih sırasıyla aşağıdakilerin hangisinde veril-</a:t>
            </a:r>
            <a:r>
              <a:rPr lang="tr-TR" b="1" dirty="0" err="1" smtClean="0"/>
              <a:t>miştir</a:t>
            </a:r>
            <a:r>
              <a:rPr lang="tr-TR" b="1" dirty="0" smtClean="0"/>
              <a:t>?</a:t>
            </a:r>
            <a:r>
              <a:rPr lang="tr-TR" dirty="0" smtClean="0"/>
              <a:t/>
            </a:r>
            <a:br>
              <a:rPr lang="tr-TR" dirty="0" smtClean="0"/>
            </a:br>
            <a:r>
              <a:rPr lang="tr-TR" dirty="0" smtClean="0"/>
              <a:t>A) Göktürk – Uygur – Arap – Latin</a:t>
            </a:r>
            <a:br>
              <a:rPr lang="tr-TR" dirty="0" smtClean="0"/>
            </a:br>
            <a:r>
              <a:rPr lang="tr-TR" dirty="0" smtClean="0"/>
              <a:t>B) Uygur – Göktürk – Arap – Latin</a:t>
            </a:r>
            <a:br>
              <a:rPr lang="tr-TR" dirty="0" smtClean="0"/>
            </a:br>
            <a:r>
              <a:rPr lang="tr-TR" dirty="0" smtClean="0"/>
              <a:t>C) Uygur – Arap – Göktürk – Latin</a:t>
            </a:r>
            <a:br>
              <a:rPr lang="tr-TR" dirty="0" smtClean="0"/>
            </a:br>
            <a:r>
              <a:rPr lang="tr-TR" dirty="0" smtClean="0"/>
              <a:t>D) Göktürk – Arap – Uygur – Latin</a:t>
            </a:r>
            <a:br>
              <a:rPr lang="tr-TR" dirty="0" smtClean="0"/>
            </a:br>
            <a:r>
              <a:rPr lang="tr-TR" dirty="0" smtClean="0"/>
              <a:t>E) Göktürk – Uygur – Latin – Arap</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fontScale="85000" lnSpcReduction="20000"/>
          </a:bodyPr>
          <a:lstStyle/>
          <a:p>
            <a:pPr>
              <a:buNone/>
            </a:pPr>
            <a:r>
              <a:rPr lang="tr-TR" b="1" dirty="0" smtClean="0"/>
              <a:t>	TÜRK EDEBİYATININ DÖNEMLERİ</a:t>
            </a:r>
          </a:p>
          <a:p>
            <a:pPr>
              <a:buNone/>
            </a:pPr>
            <a:r>
              <a:rPr lang="tr-TR" dirty="0" smtClean="0">
                <a:solidFill>
                  <a:srgbClr val="C00000"/>
                </a:solidFill>
              </a:rPr>
              <a:t>	1</a:t>
            </a:r>
            <a:r>
              <a:rPr lang="tr-TR" sz="2400" u="sng" dirty="0" smtClean="0">
                <a:solidFill>
                  <a:srgbClr val="C00000"/>
                </a:solidFill>
              </a:rPr>
              <a:t>) İSLAMİYETTEN ÖNCEKİ TÜRK EDEBİYATI(….-XI.yy)</a:t>
            </a:r>
            <a:br>
              <a:rPr lang="tr-TR" sz="2400" u="sng" dirty="0" smtClean="0">
                <a:solidFill>
                  <a:srgbClr val="C00000"/>
                </a:solidFill>
              </a:rPr>
            </a:br>
            <a:r>
              <a:rPr lang="tr-TR" sz="2400" u="sng" dirty="0" smtClean="0"/>
              <a:t>a) Sözlü Edebiyat</a:t>
            </a:r>
            <a:br>
              <a:rPr lang="tr-TR" sz="2400" u="sng" dirty="0" smtClean="0"/>
            </a:br>
            <a:r>
              <a:rPr lang="tr-TR" sz="2400" u="sng" dirty="0" smtClean="0"/>
              <a:t>b) Yazılı Edebiyat</a:t>
            </a:r>
          </a:p>
          <a:p>
            <a:pPr>
              <a:buNone/>
            </a:pPr>
            <a:r>
              <a:rPr lang="tr-TR" sz="2400" u="sng" dirty="0" smtClean="0">
                <a:solidFill>
                  <a:srgbClr val="C00000"/>
                </a:solidFill>
              </a:rPr>
              <a:t>	2) İSLAMİYETİN KABULÜNDEN SONRAKİ TÜRK EDEBİYATI (XI-XIX. yy)</a:t>
            </a:r>
          </a:p>
          <a:p>
            <a:pPr>
              <a:buNone/>
            </a:pPr>
            <a:r>
              <a:rPr lang="tr-TR" sz="2400" u="sng" dirty="0" smtClean="0"/>
              <a:t>	a)Geçiş </a:t>
            </a:r>
            <a:r>
              <a:rPr lang="tr-TR" sz="2400" u="sng" dirty="0" smtClean="0"/>
              <a:t>D</a:t>
            </a:r>
            <a:r>
              <a:rPr lang="tr-TR" sz="2400" u="sng" dirty="0" smtClean="0"/>
              <a:t>önemi eserleri</a:t>
            </a:r>
            <a:r>
              <a:rPr lang="tr-TR" sz="2400" u="sng" dirty="0" smtClean="0"/>
              <a:t/>
            </a:r>
            <a:br>
              <a:rPr lang="tr-TR" sz="2400" u="sng" dirty="0" smtClean="0"/>
            </a:br>
            <a:r>
              <a:rPr lang="tr-TR" sz="2400" u="sng" dirty="0" smtClean="0"/>
              <a:t>b) Divan Edebiyatı</a:t>
            </a:r>
            <a:br>
              <a:rPr lang="tr-TR" sz="2400" u="sng" dirty="0" smtClean="0"/>
            </a:br>
            <a:r>
              <a:rPr lang="tr-TR" sz="2400" u="sng" dirty="0" smtClean="0"/>
              <a:t>c) Halk Edebiyatı</a:t>
            </a:r>
          </a:p>
          <a:p>
            <a:r>
              <a:rPr lang="tr-TR" sz="2400" u="sng" dirty="0" smtClean="0"/>
              <a:t>Anonim Türk Halk Edebiyatı</a:t>
            </a:r>
          </a:p>
          <a:p>
            <a:r>
              <a:rPr lang="tr-TR" sz="2400" u="sng" dirty="0" smtClean="0"/>
              <a:t>Dini-Tasavvufi Türk Halk Edebiyatı</a:t>
            </a:r>
          </a:p>
          <a:p>
            <a:r>
              <a:rPr lang="tr-TR" sz="2400" u="sng" dirty="0" smtClean="0"/>
              <a:t>Âşık Tarzı Türk Halk Edebiyatı</a:t>
            </a:r>
          </a:p>
          <a:p>
            <a:pPr>
              <a:buNone/>
            </a:pPr>
            <a:r>
              <a:rPr lang="tr-TR" sz="2400" u="sng" dirty="0" smtClean="0">
                <a:solidFill>
                  <a:srgbClr val="C00000"/>
                </a:solidFill>
              </a:rPr>
              <a:t>	3) BATI TESİRİNDEKİ TÜRK EDEBİYATI (1860-…)</a:t>
            </a:r>
          </a:p>
          <a:p>
            <a:r>
              <a:rPr lang="tr-TR" sz="2400" u="sng" dirty="0" smtClean="0"/>
              <a:t>Tanzimat Edebiyatı</a:t>
            </a:r>
          </a:p>
          <a:p>
            <a:r>
              <a:rPr lang="tr-TR" sz="2400" u="sng" dirty="0" smtClean="0"/>
              <a:t>Servet-i </a:t>
            </a:r>
            <a:r>
              <a:rPr lang="tr-TR" sz="2400" u="sng" dirty="0" err="1" smtClean="0"/>
              <a:t>Fünun</a:t>
            </a:r>
            <a:r>
              <a:rPr lang="tr-TR" sz="2400" u="sng" dirty="0" smtClean="0"/>
              <a:t> Edebiyatı</a:t>
            </a:r>
          </a:p>
          <a:p>
            <a:r>
              <a:rPr lang="tr-TR" sz="2400" u="sng" dirty="0" err="1" smtClean="0"/>
              <a:t>Fecr</a:t>
            </a:r>
            <a:r>
              <a:rPr lang="tr-TR" sz="2400" u="sng" dirty="0" smtClean="0"/>
              <a:t>-i Ati Edebiyatı</a:t>
            </a:r>
          </a:p>
          <a:p>
            <a:r>
              <a:rPr lang="tr-TR" sz="2400" u="sng" dirty="0" smtClean="0"/>
              <a:t>Milli Edebiyat</a:t>
            </a:r>
          </a:p>
          <a:p>
            <a:r>
              <a:rPr lang="tr-TR" sz="2400" u="sng" dirty="0" smtClean="0"/>
              <a:t>Cumhuriyet Dönemi Türk Edebiyatı</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3857652"/>
          </a:xfrm>
        </p:spPr>
        <p:txBody>
          <a:bodyPr/>
          <a:lstStyle/>
          <a:p>
            <a:r>
              <a:rPr lang="tr-TR" b="1" dirty="0" smtClean="0"/>
              <a:t>1.Türk edebiyatının dönemlere ayrılmasında aşağıdaki ölçütlerden hangisi göz önüne alınmamıştır?</a:t>
            </a:r>
            <a:r>
              <a:rPr lang="tr-TR" dirty="0" smtClean="0"/>
              <a:t/>
            </a:r>
            <a:br>
              <a:rPr lang="tr-TR" dirty="0" smtClean="0"/>
            </a:br>
            <a:r>
              <a:rPr lang="tr-TR" dirty="0" smtClean="0"/>
              <a:t>a) dinî hayat</a:t>
            </a:r>
            <a:br>
              <a:rPr lang="tr-TR" dirty="0" smtClean="0"/>
            </a:br>
            <a:r>
              <a:rPr lang="tr-TR" dirty="0" smtClean="0"/>
              <a:t>b) kültürel farklılaşma</a:t>
            </a:r>
            <a:br>
              <a:rPr lang="tr-TR" dirty="0" smtClean="0"/>
            </a:br>
            <a:r>
              <a:rPr lang="tr-TR" dirty="0" smtClean="0"/>
              <a:t>c) dil anlayışı</a:t>
            </a:r>
            <a:br>
              <a:rPr lang="tr-TR" dirty="0" smtClean="0"/>
            </a:br>
            <a:r>
              <a:rPr lang="tr-TR" dirty="0" smtClean="0"/>
              <a:t>d) dil coğrafyası</a:t>
            </a:r>
            <a:br>
              <a:rPr lang="tr-TR" dirty="0" smtClean="0"/>
            </a:br>
            <a:r>
              <a:rPr lang="tr-TR" dirty="0" smtClean="0"/>
              <a:t>e) gelir dağılımı</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4967302"/>
          </a:xfrm>
        </p:spPr>
        <p:txBody>
          <a:bodyPr>
            <a:normAutofit/>
          </a:bodyPr>
          <a:lstStyle/>
          <a:p>
            <a:pPr>
              <a:buNone/>
            </a:pPr>
            <a:r>
              <a:rPr lang="tr-TR" b="1" dirty="0" smtClean="0"/>
              <a:t>	2.Aşağıdakilerden hangisi, modern dönem Türk edebiyatı içinde </a:t>
            </a:r>
            <a:r>
              <a:rPr lang="tr-TR" b="1" u="sng" dirty="0" smtClean="0"/>
              <a:t>yer almaz?</a:t>
            </a:r>
            <a:endParaRPr lang="tr-TR" dirty="0" smtClean="0"/>
          </a:p>
          <a:p>
            <a:pPr fontAlgn="ctr"/>
            <a:r>
              <a:rPr lang="tr-TR" dirty="0" smtClean="0"/>
              <a:t>A)</a:t>
            </a:r>
            <a:r>
              <a:rPr lang="tr-TR" dirty="0" err="1" smtClean="0"/>
              <a:t>Fecriati</a:t>
            </a:r>
            <a:r>
              <a:rPr lang="tr-TR" dirty="0" smtClean="0"/>
              <a:t> edebiyatı</a:t>
            </a:r>
          </a:p>
          <a:p>
            <a:pPr fontAlgn="ctr"/>
            <a:r>
              <a:rPr lang="tr-TR" dirty="0" smtClean="0"/>
              <a:t>B)Milli edebiyat</a:t>
            </a:r>
          </a:p>
          <a:p>
            <a:pPr fontAlgn="ctr"/>
            <a:r>
              <a:rPr lang="tr-TR" dirty="0" smtClean="0"/>
              <a:t>C)Halk edebiyatı</a:t>
            </a:r>
          </a:p>
          <a:p>
            <a:pPr fontAlgn="ctr"/>
            <a:r>
              <a:rPr lang="tr-TR" dirty="0" smtClean="0"/>
              <a:t>D)Servetifünun edebiyatı</a:t>
            </a:r>
          </a:p>
          <a:p>
            <a:pPr fontAlgn="ctr"/>
            <a:r>
              <a:rPr lang="tr-TR" dirty="0" smtClean="0"/>
              <a:t>E)Tanzimat edebiyatı</a:t>
            </a:r>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110178"/>
          </a:xfrm>
        </p:spPr>
        <p:txBody>
          <a:bodyPr/>
          <a:lstStyle/>
          <a:p>
            <a:r>
              <a:rPr lang="tr-TR" b="1" dirty="0" smtClean="0"/>
              <a:t>3. Türk edebiyatında, yabancı kültürün etkisinin en az olduğu dönem aşağıdakilerden hangisidir?</a:t>
            </a:r>
            <a:r>
              <a:rPr lang="tr-TR" dirty="0" smtClean="0"/>
              <a:t/>
            </a:r>
            <a:br>
              <a:rPr lang="tr-TR" dirty="0" smtClean="0"/>
            </a:br>
            <a:r>
              <a:rPr lang="tr-TR" dirty="0" smtClean="0"/>
              <a:t>A)Destan Dönemi Türk Edebiyatı</a:t>
            </a:r>
            <a:br>
              <a:rPr lang="tr-TR" dirty="0" smtClean="0"/>
            </a:br>
            <a:r>
              <a:rPr lang="tr-TR" dirty="0" smtClean="0"/>
              <a:t>B)Geçiş Dönemi Türk Edebiyatı</a:t>
            </a:r>
            <a:br>
              <a:rPr lang="tr-TR" dirty="0" smtClean="0"/>
            </a:br>
            <a:r>
              <a:rPr lang="tr-TR" dirty="0" smtClean="0"/>
              <a:t>C)Tasavvuf Edebiyatı</a:t>
            </a:r>
            <a:br>
              <a:rPr lang="tr-TR" dirty="0" smtClean="0"/>
            </a:br>
            <a:r>
              <a:rPr lang="tr-TR" dirty="0" smtClean="0"/>
              <a:t>D)Tanzimat Dönemi Türk Edebiyatı</a:t>
            </a:r>
            <a:br>
              <a:rPr lang="tr-TR" dirty="0" smtClean="0"/>
            </a:br>
            <a:r>
              <a:rPr lang="tr-TR" dirty="0" smtClean="0"/>
              <a:t>E) Klasik Türk Edebiyatı</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2"/>
            <a:ext cx="8229600" cy="4752988"/>
          </a:xfrm>
        </p:spPr>
        <p:txBody>
          <a:bodyPr>
            <a:normAutofit fontScale="92500" lnSpcReduction="10000"/>
          </a:bodyPr>
          <a:lstStyle/>
          <a:p>
            <a:pPr>
              <a:buNone/>
            </a:pPr>
            <a:r>
              <a:rPr lang="tr-TR" b="1" dirty="0" smtClean="0"/>
              <a:t>4.	</a:t>
            </a:r>
            <a:r>
              <a:rPr lang="tr-TR" dirty="0" smtClean="0"/>
              <a:t>Türk edebiyatı dönemlere ayrılırken bazı kriterler kullanılmıştır. Mesela Türkler, çeşitli sebeplerle doğudan batıya göç etmişlerdir. Bu sebeple Türkçede Çuvaşça ve Yakutça gibi iki lehçe ortaya çıkmıştır. Farklı bölgelerde yaşayan Türkler Azerbaycan Türkçesi, Özbekistan Türkçesi gibi şiveler oluşturmuşlardır.</a:t>
            </a:r>
            <a:br>
              <a:rPr lang="tr-TR" dirty="0" smtClean="0"/>
            </a:br>
            <a:r>
              <a:rPr lang="tr-TR" b="1" dirty="0" smtClean="0"/>
              <a:t>Yukarıdaki parçada, Türk edebiyatının devirlere ayrılmasında aşağıdaki ölçütlerden hangisinden söz edilmiştir?</a:t>
            </a:r>
            <a:r>
              <a:rPr lang="tr-TR" dirty="0" smtClean="0"/>
              <a:t/>
            </a:r>
            <a:br>
              <a:rPr lang="tr-TR" dirty="0" smtClean="0"/>
            </a:br>
            <a:r>
              <a:rPr lang="tr-TR" dirty="0" smtClean="0"/>
              <a:t>A)Dini yaşam</a:t>
            </a:r>
            <a:br>
              <a:rPr lang="tr-TR" dirty="0" smtClean="0"/>
            </a:br>
            <a:r>
              <a:rPr lang="tr-TR" dirty="0" smtClean="0"/>
              <a:t>B)Medeniyet değişimi</a:t>
            </a:r>
            <a:br>
              <a:rPr lang="tr-TR" dirty="0" smtClean="0"/>
            </a:br>
            <a:r>
              <a:rPr lang="tr-TR" dirty="0" smtClean="0"/>
              <a:t>C)Dil coğrafyası</a:t>
            </a:r>
            <a:br>
              <a:rPr lang="tr-TR" dirty="0" smtClean="0"/>
            </a:br>
            <a:r>
              <a:rPr lang="tr-TR" dirty="0" smtClean="0"/>
              <a:t>D)Sanat anlayışı</a:t>
            </a:r>
            <a:br>
              <a:rPr lang="tr-TR" dirty="0" smtClean="0"/>
            </a:br>
            <a:r>
              <a:rPr lang="tr-TR" dirty="0" smtClean="0"/>
              <a:t>E)Dil anlayışı</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Alp Er </a:t>
            </a:r>
            <a:r>
              <a:rPr lang="tr-TR" dirty="0" err="1" smtClean="0"/>
              <a:t>Tunga</a:t>
            </a:r>
            <a:r>
              <a:rPr lang="tr-TR" dirty="0" smtClean="0"/>
              <a:t> öldü mi    (Alp Er </a:t>
            </a:r>
            <a:r>
              <a:rPr lang="tr-TR" dirty="0" err="1" smtClean="0"/>
              <a:t>Tunga</a:t>
            </a:r>
            <a:r>
              <a:rPr lang="tr-TR" dirty="0" smtClean="0"/>
              <a:t> öldü mü)</a:t>
            </a:r>
            <a:br>
              <a:rPr lang="tr-TR" dirty="0" smtClean="0"/>
            </a:br>
            <a:r>
              <a:rPr lang="tr-TR" dirty="0" smtClean="0"/>
              <a:t>Issız </a:t>
            </a:r>
            <a:r>
              <a:rPr lang="tr-TR" dirty="0" err="1" smtClean="0"/>
              <a:t>ajun</a:t>
            </a:r>
            <a:r>
              <a:rPr lang="tr-TR" dirty="0" smtClean="0"/>
              <a:t> kaldı mu        (Kötü dünya kaldı mı)</a:t>
            </a:r>
            <a:br>
              <a:rPr lang="tr-TR" dirty="0" smtClean="0"/>
            </a:br>
            <a:r>
              <a:rPr lang="tr-TR" dirty="0" err="1" smtClean="0"/>
              <a:t>Özlek</a:t>
            </a:r>
            <a:r>
              <a:rPr lang="tr-TR" dirty="0" smtClean="0"/>
              <a:t> </a:t>
            </a:r>
            <a:r>
              <a:rPr lang="tr-TR" dirty="0" err="1" smtClean="0"/>
              <a:t>öcin</a:t>
            </a:r>
            <a:r>
              <a:rPr lang="tr-TR" dirty="0" smtClean="0"/>
              <a:t> aldı mı         (Felek öcünü aldı mı)</a:t>
            </a:r>
            <a:br>
              <a:rPr lang="tr-TR" dirty="0" smtClean="0"/>
            </a:br>
            <a:r>
              <a:rPr lang="tr-TR" dirty="0" smtClean="0"/>
              <a:t>Emdi yürek </a:t>
            </a:r>
            <a:r>
              <a:rPr lang="tr-TR" dirty="0" err="1" smtClean="0"/>
              <a:t>yırtılur</a:t>
            </a:r>
            <a:r>
              <a:rPr lang="tr-TR" dirty="0" smtClean="0"/>
              <a:t>       ( Şimdi yürek yırtılır)</a:t>
            </a:r>
            <a:br>
              <a:rPr lang="tr-TR" dirty="0" smtClean="0"/>
            </a:br>
            <a:r>
              <a:rPr lang="tr-TR" dirty="0" smtClean="0"/>
              <a:t>5.</a:t>
            </a:r>
            <a:r>
              <a:rPr lang="tr-TR" b="1" dirty="0" smtClean="0"/>
              <a:t>Bu parçanın nazım şekli nedir?</a:t>
            </a:r>
            <a:r>
              <a:rPr lang="tr-TR" dirty="0" smtClean="0"/>
              <a:t/>
            </a:r>
            <a:br>
              <a:rPr lang="tr-TR" dirty="0" smtClean="0"/>
            </a:br>
            <a:r>
              <a:rPr lang="tr-TR" dirty="0" smtClean="0"/>
              <a:t>A)Koşuk</a:t>
            </a:r>
            <a:br>
              <a:rPr lang="tr-TR" dirty="0" smtClean="0"/>
            </a:br>
            <a:r>
              <a:rPr lang="tr-TR" dirty="0" smtClean="0"/>
              <a:t>B)Sav</a:t>
            </a:r>
            <a:br>
              <a:rPr lang="tr-TR" dirty="0" smtClean="0"/>
            </a:br>
            <a:r>
              <a:rPr lang="tr-TR" dirty="0" smtClean="0"/>
              <a:t>C)Varsağı</a:t>
            </a:r>
            <a:br>
              <a:rPr lang="tr-TR" dirty="0" smtClean="0"/>
            </a:br>
            <a:r>
              <a:rPr lang="tr-TR" dirty="0" smtClean="0"/>
              <a:t>D)Sagu</a:t>
            </a:r>
            <a:br>
              <a:rPr lang="tr-TR" dirty="0" smtClean="0"/>
            </a:br>
            <a:r>
              <a:rPr lang="tr-TR" dirty="0" smtClean="0"/>
              <a:t>E)Semai</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3050"/>
            <a:ext cx="8229600" cy="4681550"/>
          </a:xfrm>
        </p:spPr>
        <p:txBody>
          <a:bodyPr/>
          <a:lstStyle/>
          <a:p>
            <a:pPr fontAlgn="base"/>
            <a:r>
              <a:rPr lang="tr-TR" b="1" dirty="0" smtClean="0"/>
              <a:t>6.hangisi İslamiyet’ten önceki Türk edebiyatı şiirinin özelliklerinden değildir?</a:t>
            </a:r>
            <a:r>
              <a:rPr lang="tr-TR" dirty="0" smtClean="0"/>
              <a:t/>
            </a:r>
            <a:br>
              <a:rPr lang="tr-TR" dirty="0" smtClean="0"/>
            </a:br>
            <a:r>
              <a:rPr lang="tr-TR" dirty="0" smtClean="0"/>
              <a:t>A) Edebi ürünler yazıya geçirilmemiştir.</a:t>
            </a:r>
            <a:br>
              <a:rPr lang="tr-TR" dirty="0" smtClean="0"/>
            </a:br>
            <a:r>
              <a:rPr lang="tr-TR" dirty="0" smtClean="0"/>
              <a:t>B) Dil yabancı etkilerden uzaktır.</a:t>
            </a:r>
            <a:br>
              <a:rPr lang="tr-TR" dirty="0" smtClean="0"/>
            </a:br>
            <a:r>
              <a:rPr lang="tr-TR" dirty="0" smtClean="0"/>
              <a:t>C) Hece ölçüsü kullanılmıştır.</a:t>
            </a:r>
            <a:br>
              <a:rPr lang="tr-TR" dirty="0" smtClean="0"/>
            </a:br>
            <a:r>
              <a:rPr lang="tr-TR" dirty="0" smtClean="0"/>
              <a:t>D) Nazım birimi olarak beyit kullanılmıştır.</a:t>
            </a:r>
            <a:br>
              <a:rPr lang="tr-TR" dirty="0" smtClean="0"/>
            </a:br>
            <a:r>
              <a:rPr lang="tr-TR" dirty="0" smtClean="0"/>
              <a:t>E) Genellikle yarım kafiye kullanılmıştır.</a:t>
            </a:r>
          </a:p>
          <a:p>
            <a:pPr>
              <a:buNone/>
            </a:pP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538806"/>
          </a:xfrm>
        </p:spPr>
        <p:txBody>
          <a:bodyPr>
            <a:normAutofit fontScale="92500"/>
          </a:bodyPr>
          <a:lstStyle/>
          <a:p>
            <a:r>
              <a:rPr lang="tr-TR" b="1" dirty="0" smtClean="0"/>
              <a:t>7. Aşağıdakilerden hangisi İslamiyet’ten önceki Türk hayatına ve edebiyatına ait bir kavram değildir?</a:t>
            </a:r>
            <a:r>
              <a:rPr lang="tr-TR" dirty="0" smtClean="0"/>
              <a:t/>
            </a:r>
            <a:br>
              <a:rPr lang="tr-TR" dirty="0" smtClean="0"/>
            </a:br>
            <a:r>
              <a:rPr lang="tr-TR" dirty="0" smtClean="0"/>
              <a:t>A) Şölen</a:t>
            </a:r>
            <a:br>
              <a:rPr lang="tr-TR" dirty="0" smtClean="0"/>
            </a:br>
            <a:r>
              <a:rPr lang="tr-TR" dirty="0" smtClean="0"/>
              <a:t>B) Sagu</a:t>
            </a:r>
            <a:br>
              <a:rPr lang="tr-TR" dirty="0" smtClean="0"/>
            </a:br>
            <a:r>
              <a:rPr lang="tr-TR" dirty="0" smtClean="0"/>
              <a:t>C) Yuğ</a:t>
            </a:r>
            <a:br>
              <a:rPr lang="tr-TR" dirty="0" smtClean="0"/>
            </a:br>
            <a:r>
              <a:rPr lang="tr-TR" dirty="0" smtClean="0"/>
              <a:t>D) Koşma</a:t>
            </a:r>
            <a:br>
              <a:rPr lang="tr-TR" dirty="0" smtClean="0"/>
            </a:br>
            <a:r>
              <a:rPr lang="tr-TR" dirty="0" smtClean="0"/>
              <a:t>E) Sığır</a:t>
            </a:r>
          </a:p>
          <a:p>
            <a:r>
              <a:rPr lang="tr-TR" b="1" dirty="0" smtClean="0"/>
              <a:t>8. İslamiyet öncesi Türk edebiyatında ölen kişilerin arkasından söylenen şiirlere ne ad verilir?</a:t>
            </a:r>
            <a:r>
              <a:rPr lang="tr-TR" dirty="0" smtClean="0"/>
              <a:t/>
            </a:r>
            <a:br>
              <a:rPr lang="tr-TR" dirty="0" smtClean="0"/>
            </a:br>
            <a:r>
              <a:rPr lang="tr-TR" dirty="0" smtClean="0"/>
              <a:t>A) Koşma</a:t>
            </a:r>
            <a:br>
              <a:rPr lang="tr-TR" dirty="0" smtClean="0"/>
            </a:br>
            <a:r>
              <a:rPr lang="tr-TR" dirty="0" smtClean="0"/>
              <a:t>B) Mani</a:t>
            </a:r>
            <a:br>
              <a:rPr lang="tr-TR" dirty="0" smtClean="0"/>
            </a:br>
            <a:r>
              <a:rPr lang="tr-TR" dirty="0" smtClean="0"/>
              <a:t>C) Sagu</a:t>
            </a:r>
            <a:br>
              <a:rPr lang="tr-TR" dirty="0" smtClean="0"/>
            </a:br>
            <a:r>
              <a:rPr lang="tr-TR" dirty="0" smtClean="0"/>
              <a:t>D) Ninni</a:t>
            </a:r>
            <a:br>
              <a:rPr lang="tr-TR" dirty="0" smtClean="0"/>
            </a:br>
            <a:r>
              <a:rPr lang="tr-TR" dirty="0" smtClean="0"/>
              <a:t>E) Sav</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115</Words>
  <Application>Microsoft Office PowerPoint</Application>
  <PresentationFormat>Ekran Gösterisi (4:3)</PresentationFormat>
  <Paragraphs>34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Company>Burak ESER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Pc-00</dc:creator>
  <cp:lastModifiedBy>Pc-00</cp:lastModifiedBy>
  <cp:revision>8</cp:revision>
  <dcterms:created xsi:type="dcterms:W3CDTF">2020-09-29T11:34:38Z</dcterms:created>
  <dcterms:modified xsi:type="dcterms:W3CDTF">2020-10-02T14:14:47Z</dcterms:modified>
</cp:coreProperties>
</file>