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66" r:id="rId3"/>
    <p:sldId id="265" r:id="rId4"/>
    <p:sldId id="259" r:id="rId5"/>
    <p:sldId id="267" r:id="rId6"/>
    <p:sldId id="261" r:id="rId7"/>
    <p:sldId id="262" r:id="rId8"/>
    <p:sldId id="263" r:id="rId9"/>
    <p:sldId id="264" r:id="rId10"/>
    <p:sldId id="268"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pPr/>
              <a:t>29.09.2020</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29.09.2020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29.09.2020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29.09.2020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29.09.2020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29.09.2020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pPr/>
              <a:t>29.09.2020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pPr/>
              <a:t>29.09.2020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29.09.2020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29.09.2020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29.09.2020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pPr/>
              <a:t>29.09.2020</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urkedebiyati.org/Atasozu/atasozleri_LMN.html" TargetMode="External"/><Relationship Id="rId2" Type="http://schemas.openxmlformats.org/officeDocument/2006/relationships/hyperlink" Target="https://www.turkedebiyati.org/agitlar.html" TargetMode="External"/><Relationship Id="rId1" Type="http://schemas.openxmlformats.org/officeDocument/2006/relationships/slideLayout" Target="../slideLayouts/slideLayout2.xml"/><Relationship Id="rId4" Type="http://schemas.openxmlformats.org/officeDocument/2006/relationships/hyperlink" Target="https://www.turkedebiyati.org/manzum-hikaye.html"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turkedebiyati.org/hece_olcusu.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371600" y="1484784"/>
            <a:ext cx="6400800" cy="4536504"/>
          </a:xfrm>
        </p:spPr>
        <p:txBody>
          <a:bodyPr>
            <a:normAutofit/>
          </a:bodyPr>
          <a:lstStyle/>
          <a:p>
            <a:r>
              <a:rPr lang="tr-TR" sz="3600" dirty="0"/>
              <a:t>10. Sınıf Türk Dili ve Edebiyatı Dersi</a:t>
            </a:r>
            <a:br>
              <a:rPr lang="tr-TR" sz="3600" dirty="0"/>
            </a:br>
            <a:r>
              <a:rPr lang="tr-TR" sz="3600" dirty="0"/>
              <a:t>Edebiyat-Tarih ilişkisi</a:t>
            </a:r>
            <a:br>
              <a:rPr lang="tr-TR" sz="3600" dirty="0"/>
            </a:br>
            <a:r>
              <a:rPr lang="tr-TR" sz="3600" dirty="0" smtClean="0"/>
              <a:t>Türk Edebiyatının Tarihi Dönemleri</a:t>
            </a:r>
            <a:endParaRPr lang="tr-TR" sz="3600" dirty="0"/>
          </a:p>
        </p:txBody>
      </p:sp>
    </p:spTree>
    <p:extLst>
      <p:ext uri="{BB962C8B-B14F-4D97-AF65-F5344CB8AC3E}">
        <p14:creationId xmlns:p14="http://schemas.microsoft.com/office/powerpoint/2010/main" xmlns="" val="335680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253054"/>
          </a:xfrm>
        </p:spPr>
        <p:txBody>
          <a:bodyPr>
            <a:normAutofit fontScale="92500" lnSpcReduction="10000"/>
          </a:bodyPr>
          <a:lstStyle/>
          <a:p>
            <a:pPr marL="274320" lvl="3" indent="-274320">
              <a:buSzPct val="95000"/>
              <a:buNone/>
            </a:pPr>
            <a:r>
              <a:rPr lang="tr-TR" b="1" dirty="0" smtClean="0"/>
              <a:t>Uygur </a:t>
            </a:r>
            <a:r>
              <a:rPr lang="tr-TR" b="1" dirty="0" smtClean="0"/>
              <a:t>Dönemi Eserleri / Uygur Metinleri</a:t>
            </a:r>
            <a:endParaRPr lang="tr-TR" dirty="0" smtClean="0"/>
          </a:p>
          <a:p>
            <a:r>
              <a:rPr lang="tr-TR" dirty="0" smtClean="0"/>
              <a:t>Türklerin İslamiyet'in kabulünden önce kullandıkları bir diğer alfabe de Uygur alfabesidir. Uygur alfabesi, Uygurların bulduğu bir alfabe olmayıp Mani dinine mensup </a:t>
            </a:r>
            <a:r>
              <a:rPr lang="tr-TR" dirty="0" err="1" smtClean="0"/>
              <a:t>Soğdaklıların</a:t>
            </a:r>
            <a:r>
              <a:rPr lang="tr-TR" dirty="0" smtClean="0"/>
              <a:t> yazısıdır. </a:t>
            </a:r>
            <a:r>
              <a:rPr lang="tr-TR" dirty="0" err="1" smtClean="0"/>
              <a:t>Şamanizmi</a:t>
            </a:r>
            <a:r>
              <a:rPr lang="tr-TR" dirty="0" smtClean="0"/>
              <a:t> bırakıp Mani dinini benimseyen Uygurlar, Mani dinine mensup olanların yazısını kullanmışlardır. Uygur yazısı 14-18 harfli, harfleri birbirine bitiştirilerek ve sağdan sola doğru yazılan bir yazıdır. Harf sayısının azlığı, bu yazının yetersiz kalmasına yol açmıştır.</a:t>
            </a:r>
          </a:p>
          <a:p>
            <a:r>
              <a:rPr lang="tr-TR" dirty="0" smtClean="0"/>
              <a:t>Uygur alfabesiyle yazılan önemli iki eser </a:t>
            </a:r>
            <a:r>
              <a:rPr lang="tr-TR" b="1" dirty="0" err="1" smtClean="0"/>
              <a:t>Altun</a:t>
            </a:r>
            <a:r>
              <a:rPr lang="tr-TR" b="1" dirty="0" smtClean="0"/>
              <a:t> </a:t>
            </a:r>
            <a:r>
              <a:rPr lang="tr-TR" b="1" dirty="0" err="1" smtClean="0"/>
              <a:t>Yaruk</a:t>
            </a:r>
            <a:r>
              <a:rPr lang="tr-TR" b="1" dirty="0" smtClean="0"/>
              <a:t> (Işık)</a:t>
            </a:r>
            <a:r>
              <a:rPr lang="tr-TR" dirty="0" smtClean="0"/>
              <a:t> ve </a:t>
            </a:r>
            <a:r>
              <a:rPr lang="tr-TR" b="1" dirty="0" smtClean="0"/>
              <a:t>Sekiz </a:t>
            </a:r>
            <a:r>
              <a:rPr lang="tr-TR" b="1" dirty="0" err="1" smtClean="0"/>
              <a:t>Yükmek</a:t>
            </a:r>
            <a:r>
              <a:rPr lang="tr-TR" b="1" dirty="0" smtClean="0"/>
              <a:t> (Yığın)</a:t>
            </a:r>
            <a:r>
              <a:rPr lang="tr-TR" dirty="0" smtClean="0"/>
              <a:t>'tir. Bu eserlerde Budist-</a:t>
            </a:r>
            <a:r>
              <a:rPr lang="tr-TR" dirty="0" err="1" smtClean="0"/>
              <a:t>Maniheist</a:t>
            </a:r>
            <a:r>
              <a:rPr lang="tr-TR" dirty="0" smtClean="0"/>
              <a:t> hikâyelere yer verilmiştir</a:t>
            </a:r>
            <a:r>
              <a:rPr lang="tr-TR" dirty="0" smtClean="0"/>
              <a:t>. Diğer eserler ise </a:t>
            </a:r>
            <a:r>
              <a:rPr lang="tr-TR" dirty="0" err="1" smtClean="0"/>
              <a:t>I</a:t>
            </a:r>
            <a:r>
              <a:rPr lang="tr-TR" dirty="0" err="1" smtClean="0"/>
              <a:t>rg</a:t>
            </a:r>
            <a:r>
              <a:rPr lang="tr-TR" dirty="0" smtClean="0"/>
              <a:t> </a:t>
            </a:r>
            <a:r>
              <a:rPr lang="tr-TR" dirty="0" err="1" smtClean="0"/>
              <a:t>Bitig</a:t>
            </a:r>
            <a:r>
              <a:rPr lang="tr-TR" dirty="0" smtClean="0"/>
              <a:t>(fal kitabı), </a:t>
            </a:r>
            <a:r>
              <a:rPr lang="tr-TR" dirty="0" err="1" smtClean="0"/>
              <a:t>Kalyanamkara</a:t>
            </a:r>
            <a:r>
              <a:rPr lang="tr-TR" dirty="0" smtClean="0"/>
              <a:t> ve </a:t>
            </a:r>
            <a:r>
              <a:rPr lang="tr-TR" dirty="0" err="1" smtClean="0"/>
              <a:t>Papamkara</a:t>
            </a:r>
            <a:r>
              <a:rPr lang="tr-TR" dirty="0" smtClean="0"/>
              <a:t> hikayesidir.</a:t>
            </a:r>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smtClean="0"/>
              <a:t>EDEBİYAT İLE TARİH ve DİN İLİŞKİSİ</a:t>
            </a:r>
            <a:endParaRPr lang="tr-TR" sz="4000" dirty="0"/>
          </a:p>
        </p:txBody>
      </p:sp>
      <p:sp>
        <p:nvSpPr>
          <p:cNvPr id="3" name="İçerik Yer Tutucusu 2"/>
          <p:cNvSpPr>
            <a:spLocks noGrp="1"/>
          </p:cNvSpPr>
          <p:nvPr>
            <p:ph idx="1"/>
          </p:nvPr>
        </p:nvSpPr>
        <p:spPr/>
        <p:txBody>
          <a:bodyPr>
            <a:normAutofit lnSpcReduction="10000"/>
          </a:bodyPr>
          <a:lstStyle/>
          <a:p>
            <a:r>
              <a:rPr lang="tr-TR" dirty="0" smtClean="0"/>
              <a:t>Her edebi metin döneminin izlerini taşır.</a:t>
            </a:r>
          </a:p>
          <a:p>
            <a:r>
              <a:rPr lang="tr-TR" dirty="0" smtClean="0"/>
              <a:t>Bir eseri iyi değerlendirebilmek için döneminin iyi bilinmesi gereklidir.</a:t>
            </a:r>
          </a:p>
          <a:p>
            <a:r>
              <a:rPr lang="tr-TR" dirty="0" smtClean="0"/>
              <a:t>Yazıldığı dönemin izlerini taşımanın ötesinde kimi edebi metinler doğrudan doğruya dönemin tanığıdır.</a:t>
            </a:r>
          </a:p>
          <a:p>
            <a:r>
              <a:rPr lang="tr-TR" dirty="0" smtClean="0"/>
              <a:t>Birey toplum içinde yaşar yani doğrudan sosyoloji biliminin konusudur. Din de toplumsal bir olgu olarak hem bireyin hem toplumun biçimlenmesindeki ana unsurlardan biridir.</a:t>
            </a:r>
          </a:p>
          <a:p>
            <a:r>
              <a:rPr lang="tr-TR" dirty="0" smtClean="0"/>
              <a:t>Din, tarih ve diğer birçok alan edebi ürünlerin oluşum ve gelişmesinde etkindir.</a:t>
            </a:r>
            <a:endParaRPr lang="tr-TR" dirty="0"/>
          </a:p>
        </p:txBody>
      </p:sp>
    </p:spTree>
    <p:extLst>
      <p:ext uri="{BB962C8B-B14F-4D97-AF65-F5344CB8AC3E}">
        <p14:creationId xmlns:p14="http://schemas.microsoft.com/office/powerpoint/2010/main" xmlns="" val="3218310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4983832"/>
          </a:xfrm>
        </p:spPr>
        <p:txBody>
          <a:bodyPr/>
          <a:lstStyle/>
          <a:p>
            <a:r>
              <a:rPr lang="tr-TR" dirty="0"/>
              <a:t>Geçmiş zamanlara ait bir edebî eseri layıkıyla ve tarihî </a:t>
            </a:r>
            <a:r>
              <a:rPr lang="tr-TR" dirty="0" err="1"/>
              <a:t>manâsıyla</a:t>
            </a:r>
            <a:r>
              <a:rPr lang="tr-TR" dirty="0"/>
              <a:t> anlamak için, önce o devrin genel hayatını, yaşayış ve düşünüş tarzlarını, o devir insanlarının hayat ve evren hakkında neler bildiklerini öğrenmemiz gerekir. Demek oluyor ki edebiyat tarihi, bir milletin coğrafi çevresini, din, hukuk, ahlak, iktisat, güzel sanatlar gibi kurumlarını ve siyasi hayatını genel yapısıyla gösteren medeniyet tarihinin ya da genel ve yaygın anlamıyla "</a:t>
            </a:r>
            <a:r>
              <a:rPr lang="tr-TR" dirty="0" err="1"/>
              <a:t>tarih"in</a:t>
            </a:r>
            <a:r>
              <a:rPr lang="tr-TR" dirty="0"/>
              <a:t> çerçevesi içinde incelenmelidir. </a:t>
            </a:r>
          </a:p>
          <a:p>
            <a:endParaRPr lang="tr-TR" dirty="0"/>
          </a:p>
        </p:txBody>
      </p:sp>
    </p:spTree>
    <p:extLst>
      <p:ext uri="{BB962C8B-B14F-4D97-AF65-F5344CB8AC3E}">
        <p14:creationId xmlns:p14="http://schemas.microsoft.com/office/powerpoint/2010/main" xmlns="" val="570211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559896"/>
          </a:xfrm>
        </p:spPr>
        <p:txBody>
          <a:bodyPr>
            <a:normAutofit fontScale="77500" lnSpcReduction="20000"/>
          </a:bodyPr>
          <a:lstStyle/>
          <a:p>
            <a:r>
              <a:rPr lang="tr-TR" b="1" dirty="0"/>
              <a:t>TÜRK EDEBİYATININ DÖNEMLERİ</a:t>
            </a:r>
          </a:p>
          <a:p>
            <a:r>
              <a:rPr lang="tr-TR" dirty="0">
                <a:solidFill>
                  <a:srgbClr val="C00000"/>
                </a:solidFill>
              </a:rPr>
              <a:t>1</a:t>
            </a:r>
            <a:r>
              <a:rPr lang="tr-TR" sz="2800" u="sng" dirty="0">
                <a:solidFill>
                  <a:srgbClr val="C00000"/>
                </a:solidFill>
              </a:rPr>
              <a:t>) İSLAMİYETTEN ÖNCEKİ TÜRK </a:t>
            </a:r>
            <a:r>
              <a:rPr lang="tr-TR" sz="2800" u="sng" dirty="0" smtClean="0">
                <a:solidFill>
                  <a:srgbClr val="C00000"/>
                </a:solidFill>
              </a:rPr>
              <a:t>EDEBİYATI(….-</a:t>
            </a:r>
            <a:r>
              <a:rPr lang="tr-TR" sz="2800" u="sng" dirty="0" err="1" smtClean="0">
                <a:solidFill>
                  <a:srgbClr val="C00000"/>
                </a:solidFill>
              </a:rPr>
              <a:t>XI.yy</a:t>
            </a:r>
            <a:r>
              <a:rPr lang="tr-TR" sz="2800" u="sng" dirty="0" smtClean="0">
                <a:solidFill>
                  <a:srgbClr val="C00000"/>
                </a:solidFill>
              </a:rPr>
              <a:t>)</a:t>
            </a:r>
            <a:r>
              <a:rPr lang="tr-TR" sz="2800" u="sng" dirty="0">
                <a:solidFill>
                  <a:srgbClr val="C00000"/>
                </a:solidFill>
              </a:rPr>
              <a:t/>
            </a:r>
            <a:br>
              <a:rPr lang="tr-TR" sz="2800" u="sng" dirty="0">
                <a:solidFill>
                  <a:srgbClr val="C00000"/>
                </a:solidFill>
              </a:rPr>
            </a:br>
            <a:r>
              <a:rPr lang="tr-TR" sz="2800" u="sng" dirty="0"/>
              <a:t>a) Sözlü Edebiyat</a:t>
            </a:r>
            <a:br>
              <a:rPr lang="tr-TR" sz="2800" u="sng" dirty="0"/>
            </a:br>
            <a:r>
              <a:rPr lang="tr-TR" sz="2800" u="sng" dirty="0"/>
              <a:t>b) Yazılı Edebiyat</a:t>
            </a:r>
          </a:p>
          <a:p>
            <a:r>
              <a:rPr lang="tr-TR" sz="2800" u="sng" dirty="0">
                <a:solidFill>
                  <a:srgbClr val="C00000"/>
                </a:solidFill>
              </a:rPr>
              <a:t>2) İSLAMİYETİN KABULÜNDEN SONRAKİ TÜRK </a:t>
            </a:r>
            <a:r>
              <a:rPr lang="tr-TR" sz="2800" u="sng" dirty="0" smtClean="0">
                <a:solidFill>
                  <a:srgbClr val="C00000"/>
                </a:solidFill>
              </a:rPr>
              <a:t>EDEBİYATI (XI-XIX. yy)</a:t>
            </a:r>
            <a:r>
              <a:rPr lang="tr-TR" sz="2800" u="sng" dirty="0"/>
              <a:t/>
            </a:r>
            <a:br>
              <a:rPr lang="tr-TR" sz="2800" u="sng" dirty="0"/>
            </a:br>
            <a:r>
              <a:rPr lang="tr-TR" sz="2800" u="sng" dirty="0"/>
              <a:t>a) Divan </a:t>
            </a:r>
            <a:r>
              <a:rPr lang="tr-TR" sz="2800" u="sng" dirty="0" smtClean="0"/>
              <a:t>Edebiyatı</a:t>
            </a:r>
            <a:r>
              <a:rPr lang="tr-TR" sz="2800" u="sng" dirty="0"/>
              <a:t/>
            </a:r>
            <a:br>
              <a:rPr lang="tr-TR" sz="2800" u="sng" dirty="0"/>
            </a:br>
            <a:r>
              <a:rPr lang="tr-TR" sz="2800" u="sng" dirty="0"/>
              <a:t>b) Halk Edebiyatı</a:t>
            </a:r>
          </a:p>
          <a:p>
            <a:r>
              <a:rPr lang="tr-TR" sz="2800" u="sng" dirty="0"/>
              <a:t>Anonim Türk Halk Edebiyatı</a:t>
            </a:r>
          </a:p>
          <a:p>
            <a:r>
              <a:rPr lang="tr-TR" sz="2800" u="sng" dirty="0"/>
              <a:t>Dini-Tasavvufi Türk Halk Edebiyatı</a:t>
            </a:r>
          </a:p>
          <a:p>
            <a:r>
              <a:rPr lang="tr-TR" sz="2800" u="sng" dirty="0"/>
              <a:t>Âşık Tarzı Türk Halk Edebiyatı</a:t>
            </a:r>
          </a:p>
          <a:p>
            <a:r>
              <a:rPr lang="tr-TR" sz="2800" u="sng" dirty="0">
                <a:solidFill>
                  <a:srgbClr val="C00000"/>
                </a:solidFill>
              </a:rPr>
              <a:t>3) BATI TESİRİNDEKİ TÜRK </a:t>
            </a:r>
            <a:r>
              <a:rPr lang="tr-TR" sz="2800" u="sng" dirty="0" smtClean="0">
                <a:solidFill>
                  <a:srgbClr val="C00000"/>
                </a:solidFill>
              </a:rPr>
              <a:t>EDEBİYATI (1860-…)</a:t>
            </a:r>
            <a:endParaRPr lang="tr-TR" sz="2800" u="sng" dirty="0">
              <a:solidFill>
                <a:srgbClr val="C00000"/>
              </a:solidFill>
            </a:endParaRPr>
          </a:p>
          <a:p>
            <a:r>
              <a:rPr lang="tr-TR" sz="2800" u="sng" dirty="0"/>
              <a:t>Tanzimat Edebiyatı</a:t>
            </a:r>
          </a:p>
          <a:p>
            <a:r>
              <a:rPr lang="tr-TR" sz="2800" u="sng" dirty="0"/>
              <a:t>Servet-i </a:t>
            </a:r>
            <a:r>
              <a:rPr lang="tr-TR" sz="2800" u="sng" dirty="0" err="1"/>
              <a:t>Fünun</a:t>
            </a:r>
            <a:r>
              <a:rPr lang="tr-TR" sz="2800" u="sng" dirty="0"/>
              <a:t> Edebiyatı</a:t>
            </a:r>
          </a:p>
          <a:p>
            <a:r>
              <a:rPr lang="tr-TR" sz="2800" u="sng" dirty="0" err="1"/>
              <a:t>Fecr</a:t>
            </a:r>
            <a:r>
              <a:rPr lang="tr-TR" sz="2800" u="sng" dirty="0"/>
              <a:t>-i Ati Edebiyatı</a:t>
            </a:r>
          </a:p>
          <a:p>
            <a:r>
              <a:rPr lang="tr-TR" sz="2800" u="sng" dirty="0"/>
              <a:t>Milli </a:t>
            </a:r>
            <a:r>
              <a:rPr lang="tr-TR" sz="2800" u="sng" dirty="0" smtClean="0"/>
              <a:t>Edebiyat</a:t>
            </a:r>
            <a:endParaRPr lang="tr-TR" sz="2800" u="sng" dirty="0"/>
          </a:p>
          <a:p>
            <a:r>
              <a:rPr lang="tr-TR" sz="2800" u="sng" dirty="0" smtClean="0"/>
              <a:t>Cumhuriyet </a:t>
            </a:r>
            <a:r>
              <a:rPr lang="tr-TR" sz="2800" u="sng" dirty="0"/>
              <a:t>Dönemi Türk Edebiyatı</a:t>
            </a:r>
          </a:p>
          <a:p>
            <a:endParaRPr lang="tr-TR" dirty="0"/>
          </a:p>
        </p:txBody>
      </p:sp>
    </p:spTree>
    <p:extLst>
      <p:ext uri="{BB962C8B-B14F-4D97-AF65-F5344CB8AC3E}">
        <p14:creationId xmlns:p14="http://schemas.microsoft.com/office/powerpoint/2010/main" xmlns="" val="1844257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fontAlgn="base"/>
            <a:r>
              <a:rPr lang="tr-TR" b="1" dirty="0"/>
              <a:t>Türk edebiyatının dönemlere ayrılmasındaki ölçütleri şu başlıklar altında inceleyebiliriz:</a:t>
            </a:r>
            <a:endParaRPr lang="tr-TR" dirty="0"/>
          </a:p>
          <a:p>
            <a:pPr fontAlgn="base"/>
            <a:r>
              <a:rPr lang="tr-TR" dirty="0"/>
              <a:t>Dil anlayışı</a:t>
            </a:r>
          </a:p>
          <a:p>
            <a:pPr fontAlgn="base"/>
            <a:r>
              <a:rPr lang="tr-TR" dirty="0"/>
              <a:t>Dil coğrafyası</a:t>
            </a:r>
          </a:p>
          <a:p>
            <a:pPr fontAlgn="base"/>
            <a:r>
              <a:rPr lang="tr-TR" dirty="0"/>
              <a:t>Kültürel farklılaşma</a:t>
            </a:r>
          </a:p>
          <a:p>
            <a:pPr fontAlgn="base"/>
            <a:r>
              <a:rPr lang="tr-TR" dirty="0"/>
              <a:t>Dinî hayat</a:t>
            </a:r>
          </a:p>
          <a:p>
            <a:pPr fontAlgn="base"/>
            <a:r>
              <a:rPr lang="tr-TR" dirty="0"/>
              <a:t>Sanat anlayışı</a:t>
            </a:r>
          </a:p>
          <a:p>
            <a:endParaRPr lang="tr-TR" dirty="0"/>
          </a:p>
        </p:txBody>
      </p:sp>
    </p:spTree>
    <p:extLst>
      <p:ext uri="{BB962C8B-B14F-4D97-AF65-F5344CB8AC3E}">
        <p14:creationId xmlns:p14="http://schemas.microsoft.com/office/powerpoint/2010/main" xmlns="" val="3436270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415880"/>
          </a:xfrm>
        </p:spPr>
        <p:txBody>
          <a:bodyPr>
            <a:normAutofit fontScale="77500" lnSpcReduction="20000"/>
          </a:bodyPr>
          <a:lstStyle/>
          <a:p>
            <a:r>
              <a:rPr lang="tr-TR" b="1" dirty="0"/>
              <a:t>İSLAMİYET ÖNCESİ TÜRK EDEBİYATI</a:t>
            </a:r>
          </a:p>
          <a:p>
            <a:r>
              <a:rPr lang="tr-TR" dirty="0"/>
              <a:t>Bilinmeyen bir tarihte başlamıştır. İslamiyet'in kabulüne kadar devam ede gelmiştir. Atlı- göçebe kültürünün izlerini taşımaktadır. Ölüm, yiğitlik, savaş, aşk konuları en çok işlenen konular olarak göze çarpmaktadır. İki koldan gelişmiştir.</a:t>
            </a:r>
            <a:br>
              <a:rPr lang="tr-TR" dirty="0"/>
            </a:br>
            <a:endParaRPr lang="tr-TR" dirty="0"/>
          </a:p>
          <a:p>
            <a:r>
              <a:rPr lang="tr-TR" b="1" dirty="0"/>
              <a:t>A) SÖZLÜ EDEBİYAT</a:t>
            </a:r>
          </a:p>
          <a:p>
            <a:r>
              <a:rPr lang="tr-TR" dirty="0" smtClean="0"/>
              <a:t>Şiirler şaman</a:t>
            </a:r>
            <a:r>
              <a:rPr lang="tr-TR" dirty="0"/>
              <a:t>, kam, </a:t>
            </a:r>
            <a:r>
              <a:rPr lang="tr-TR" dirty="0" err="1"/>
              <a:t>baksı</a:t>
            </a:r>
            <a:r>
              <a:rPr lang="tr-TR" dirty="0"/>
              <a:t>, ozan adı verilen sanatçılar tarafından icra edilmiştir. Bu sanatçılar "</a:t>
            </a:r>
            <a:r>
              <a:rPr lang="tr-TR" dirty="0" err="1" smtClean="0">
                <a:solidFill>
                  <a:srgbClr val="C00000"/>
                </a:solidFill>
              </a:rPr>
              <a:t>kopuz</a:t>
            </a:r>
            <a:r>
              <a:rPr lang="tr-TR" dirty="0" err="1" smtClean="0"/>
              <a:t>"adı</a:t>
            </a:r>
            <a:r>
              <a:rPr lang="tr-TR" dirty="0" smtClean="0"/>
              <a:t> </a:t>
            </a:r>
            <a:r>
              <a:rPr lang="tr-TR" dirty="0"/>
              <a:t>verilen bir saz aleti kullanırlardı</a:t>
            </a:r>
            <a:r>
              <a:rPr lang="tr-TR" dirty="0" smtClean="0"/>
              <a:t>.</a:t>
            </a:r>
          </a:p>
          <a:p>
            <a:r>
              <a:rPr lang="tr-TR" dirty="0" smtClean="0"/>
              <a:t>Şiirler</a:t>
            </a:r>
            <a:r>
              <a:rPr lang="tr-TR" dirty="0"/>
              <a:t>, sığır adı verilen av törenlerinde, yuğ adı verilen yas törenlerinde ve şölen adı verilen toplu ziyafetlerde </a:t>
            </a:r>
            <a:r>
              <a:rPr lang="tr-TR" dirty="0" smtClean="0"/>
              <a:t>söylenmiştir.</a:t>
            </a:r>
          </a:p>
          <a:p>
            <a:r>
              <a:rPr lang="tr-TR" dirty="0" smtClean="0"/>
              <a:t>Doğuşu </a:t>
            </a:r>
            <a:r>
              <a:rPr lang="tr-TR" dirty="0"/>
              <a:t>her ne kadar dini törenlere dayansa da zamanla din dışı konular da gelişmiştir.</a:t>
            </a:r>
          </a:p>
          <a:p>
            <a:r>
              <a:rPr lang="tr-TR" dirty="0">
                <a:solidFill>
                  <a:srgbClr val="C00000"/>
                </a:solidFill>
              </a:rPr>
              <a:t>Hece </a:t>
            </a:r>
            <a:r>
              <a:rPr lang="tr-TR" dirty="0" smtClean="0">
                <a:solidFill>
                  <a:srgbClr val="C00000"/>
                </a:solidFill>
              </a:rPr>
              <a:t>ölçüsü</a:t>
            </a:r>
            <a:r>
              <a:rPr lang="tr-TR" dirty="0">
                <a:solidFill>
                  <a:srgbClr val="C00000"/>
                </a:solidFill>
              </a:rPr>
              <a:t> kullanılmıştır</a:t>
            </a:r>
            <a:r>
              <a:rPr lang="tr-TR" dirty="0"/>
              <a:t>.</a:t>
            </a:r>
          </a:p>
          <a:p>
            <a:r>
              <a:rPr lang="tr-TR" dirty="0"/>
              <a:t>Aşk, doğa, ölüm konuları sık işlenmiştir.</a:t>
            </a:r>
          </a:p>
          <a:p>
            <a:r>
              <a:rPr lang="tr-TR" dirty="0" err="1"/>
              <a:t>Anomin</a:t>
            </a:r>
            <a:r>
              <a:rPr lang="tr-TR" dirty="0"/>
              <a:t> özellik taşımaktadır.</a:t>
            </a:r>
          </a:p>
          <a:p>
            <a:r>
              <a:rPr lang="tr-TR" dirty="0"/>
              <a:t>Yarım kafiye kullanılmıştır</a:t>
            </a:r>
            <a:r>
              <a:rPr lang="tr-TR" dirty="0" smtClean="0"/>
              <a:t>.</a:t>
            </a:r>
            <a:endParaRPr lang="tr-TR" dirty="0"/>
          </a:p>
          <a:p>
            <a:r>
              <a:rPr lang="tr-TR" dirty="0">
                <a:solidFill>
                  <a:srgbClr val="C00000"/>
                </a:solidFill>
              </a:rPr>
              <a:t>Koşuk, </a:t>
            </a:r>
            <a:r>
              <a:rPr lang="tr-TR" dirty="0" smtClean="0">
                <a:solidFill>
                  <a:srgbClr val="C00000"/>
                </a:solidFill>
              </a:rPr>
              <a:t>sav,</a:t>
            </a:r>
            <a:r>
              <a:rPr lang="tr-TR" dirty="0">
                <a:solidFill>
                  <a:srgbClr val="C00000"/>
                </a:solidFill>
              </a:rPr>
              <a:t> </a:t>
            </a:r>
            <a:r>
              <a:rPr lang="tr-TR" dirty="0" smtClean="0">
                <a:solidFill>
                  <a:srgbClr val="C00000"/>
                </a:solidFill>
              </a:rPr>
              <a:t>sagu,</a:t>
            </a:r>
            <a:r>
              <a:rPr lang="tr-TR" dirty="0">
                <a:solidFill>
                  <a:srgbClr val="C00000"/>
                </a:solidFill>
              </a:rPr>
              <a:t> destan</a:t>
            </a:r>
            <a:r>
              <a:rPr lang="tr-TR" dirty="0"/>
              <a:t> başlıca ürünleri sayılır.</a:t>
            </a:r>
          </a:p>
          <a:p>
            <a:endParaRPr lang="tr-TR" dirty="0"/>
          </a:p>
        </p:txBody>
      </p:sp>
    </p:spTree>
    <p:extLst>
      <p:ext uri="{BB962C8B-B14F-4D97-AF65-F5344CB8AC3E}">
        <p14:creationId xmlns:p14="http://schemas.microsoft.com/office/powerpoint/2010/main" xmlns="" val="479278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5055840"/>
          </a:xfrm>
        </p:spPr>
        <p:txBody>
          <a:bodyPr>
            <a:normAutofit/>
          </a:bodyPr>
          <a:lstStyle/>
          <a:p>
            <a:r>
              <a:rPr lang="tr-TR" dirty="0" smtClean="0">
                <a:solidFill>
                  <a:srgbClr val="C00000"/>
                </a:solidFill>
              </a:rPr>
              <a:t>Koşuk</a:t>
            </a:r>
            <a:r>
              <a:rPr lang="tr-TR" dirty="0">
                <a:solidFill>
                  <a:srgbClr val="C00000"/>
                </a:solidFill>
              </a:rPr>
              <a:t>:</a:t>
            </a:r>
            <a:r>
              <a:rPr lang="tr-TR" dirty="0" smtClean="0">
                <a:solidFill>
                  <a:srgbClr val="C00000"/>
                </a:solidFill>
              </a:rPr>
              <a:t> </a:t>
            </a:r>
            <a:r>
              <a:rPr lang="tr-TR" dirty="0"/>
              <a:t>Kopuz eşliğinde "sığır" denilen sürek avlarında söylenen lirik şiirlerdir. </a:t>
            </a:r>
            <a:endParaRPr lang="tr-TR" dirty="0" smtClean="0"/>
          </a:p>
          <a:p>
            <a:r>
              <a:rPr lang="tr-TR" dirty="0" err="1" smtClean="0">
                <a:solidFill>
                  <a:srgbClr val="C00000"/>
                </a:solidFill>
              </a:rPr>
              <a:t>Sagu</a:t>
            </a:r>
            <a:r>
              <a:rPr lang="tr-TR" dirty="0" err="1" smtClean="0"/>
              <a:t>:Yuğ</a:t>
            </a:r>
            <a:r>
              <a:rPr lang="tr-TR" dirty="0" smtClean="0"/>
              <a:t> </a:t>
            </a:r>
            <a:r>
              <a:rPr lang="tr-TR" dirty="0"/>
              <a:t>adı verilen ölü törenlerinde ölümün acısının hafifletmek amacıyla söylenen günümüz "</a:t>
            </a:r>
            <a:r>
              <a:rPr lang="tr-TR" dirty="0" err="1">
                <a:hlinkClick r:id="rId2"/>
              </a:rPr>
              <a:t>ağıt</a:t>
            </a:r>
            <a:r>
              <a:rPr lang="tr-TR" dirty="0" err="1"/>
              <a:t>"larının</a:t>
            </a:r>
            <a:r>
              <a:rPr lang="tr-TR" dirty="0"/>
              <a:t> ilk versiyonuna denir. </a:t>
            </a:r>
            <a:r>
              <a:rPr lang="tr-TR" dirty="0" smtClean="0"/>
              <a:t>Bilinen </a:t>
            </a:r>
            <a:r>
              <a:rPr lang="tr-TR" dirty="0"/>
              <a:t>en eski sagu, "Alp er </a:t>
            </a:r>
            <a:r>
              <a:rPr lang="tr-TR" dirty="0" err="1"/>
              <a:t>Tunga"sagusudur</a:t>
            </a:r>
            <a:r>
              <a:rPr lang="tr-TR" dirty="0"/>
              <a:t>.</a:t>
            </a:r>
          </a:p>
          <a:p>
            <a:r>
              <a:rPr lang="tr-TR" dirty="0" smtClean="0">
                <a:solidFill>
                  <a:srgbClr val="C00000"/>
                </a:solidFill>
              </a:rPr>
              <a:t>Sav</a:t>
            </a:r>
            <a:r>
              <a:rPr lang="tr-TR" dirty="0" smtClean="0"/>
              <a:t>:</a:t>
            </a:r>
            <a:r>
              <a:rPr lang="tr-TR" dirty="0"/>
              <a:t> </a:t>
            </a:r>
            <a:r>
              <a:rPr lang="tr-TR" dirty="0">
                <a:hlinkClick r:id="rId3"/>
              </a:rPr>
              <a:t>Atasözü</a:t>
            </a:r>
            <a:r>
              <a:rPr lang="tr-TR" dirty="0"/>
              <a:t> demektir</a:t>
            </a:r>
            <a:r>
              <a:rPr lang="tr-TR" dirty="0" smtClean="0"/>
              <a:t>..</a:t>
            </a:r>
            <a:endParaRPr lang="tr-TR" dirty="0"/>
          </a:p>
          <a:p>
            <a:r>
              <a:rPr lang="tr-TR" dirty="0">
                <a:solidFill>
                  <a:srgbClr val="C00000"/>
                </a:solidFill>
              </a:rPr>
              <a:t>Destan:</a:t>
            </a:r>
            <a:r>
              <a:rPr lang="tr-TR" dirty="0"/>
              <a:t> Toplumu derinden etkileyen savaş, kıtlık, afet vb. olayların olağanüstülüklerle bezendirilerek anlatıldığı </a:t>
            </a:r>
            <a:r>
              <a:rPr lang="tr-TR" dirty="0">
                <a:hlinkClick r:id="rId4"/>
              </a:rPr>
              <a:t>manzum</a:t>
            </a:r>
            <a:r>
              <a:rPr lang="tr-TR" dirty="0"/>
              <a:t> (bazen nazım- nesir karışık) uzun hikâyelere denir.</a:t>
            </a:r>
          </a:p>
          <a:p>
            <a:endParaRPr lang="tr-TR" dirty="0"/>
          </a:p>
        </p:txBody>
      </p:sp>
    </p:spTree>
    <p:extLst>
      <p:ext uri="{BB962C8B-B14F-4D97-AF65-F5344CB8AC3E}">
        <p14:creationId xmlns:p14="http://schemas.microsoft.com/office/powerpoint/2010/main" xmlns="" val="4028279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a:buNone/>
            </a:pPr>
            <a:r>
              <a:rPr lang="tr-TR" b="1" dirty="0" smtClean="0"/>
              <a:t>	B</a:t>
            </a:r>
            <a:r>
              <a:rPr lang="tr-TR" b="1" dirty="0"/>
              <a:t>) YAZILI </a:t>
            </a:r>
            <a:r>
              <a:rPr lang="tr-TR" b="1" dirty="0" smtClean="0"/>
              <a:t>EDEBİYAT</a:t>
            </a:r>
          </a:p>
          <a:p>
            <a:r>
              <a:rPr lang="tr-TR" b="1" dirty="0" smtClean="0"/>
              <a:t>İslamiyet'in </a:t>
            </a:r>
            <a:r>
              <a:rPr lang="tr-TR" b="1" dirty="0" smtClean="0"/>
              <a:t>Kabulünden Önceki Yazılı Türk edebiyatı</a:t>
            </a:r>
            <a:r>
              <a:rPr lang="tr-TR" dirty="0" smtClean="0"/>
              <a:t> 8. yüzyılda başlar, 10. yüzyıla kadar sürer</a:t>
            </a:r>
            <a:r>
              <a:rPr lang="tr-TR" dirty="0" smtClean="0"/>
              <a:t>.</a:t>
            </a:r>
            <a:r>
              <a:rPr lang="tr-TR" b="1" dirty="0" smtClean="0"/>
              <a:t> </a:t>
            </a:r>
            <a:endParaRPr lang="tr-TR" b="1" dirty="0" smtClean="0"/>
          </a:p>
          <a:p>
            <a:pPr>
              <a:buNone/>
            </a:pPr>
            <a:r>
              <a:rPr lang="tr-TR" b="1" dirty="0" smtClean="0"/>
              <a:t>	Yazılı </a:t>
            </a:r>
            <a:r>
              <a:rPr lang="tr-TR" b="1" dirty="0" smtClean="0"/>
              <a:t>Türk Edebiyatının Özellikleri:</a:t>
            </a:r>
          </a:p>
          <a:p>
            <a:r>
              <a:rPr lang="tr-TR" dirty="0" smtClean="0"/>
              <a:t>Dönem ürünleri Göktürkçe ve Uygurca ile verilmiştir.</a:t>
            </a:r>
          </a:p>
          <a:p>
            <a:r>
              <a:rPr lang="tr-TR" dirty="0" smtClean="0"/>
              <a:t>Hem </a:t>
            </a:r>
            <a:r>
              <a:rPr lang="tr-TR" dirty="0" smtClean="0"/>
              <a:t>dini hem de din dışı ürünler verilmiştir.</a:t>
            </a:r>
          </a:p>
          <a:p>
            <a:r>
              <a:rPr lang="tr-TR" dirty="0" smtClean="0"/>
              <a:t>Şiirlerde </a:t>
            </a:r>
            <a:r>
              <a:rPr lang="tr-TR" dirty="0" smtClean="0"/>
              <a:t>nazım birimi dörtlük; ölçü, ulusal ölçümüz olan </a:t>
            </a:r>
            <a:r>
              <a:rPr lang="tr-TR" dirty="0" smtClean="0">
                <a:hlinkClick r:id="rId2"/>
              </a:rPr>
              <a:t>hece</a:t>
            </a:r>
            <a:r>
              <a:rPr lang="tr-TR" dirty="0" smtClean="0"/>
              <a:t>dir.</a:t>
            </a:r>
          </a:p>
          <a:p>
            <a:r>
              <a:rPr lang="tr-TR" dirty="0" smtClean="0"/>
              <a:t>Göktürkçe ile ortaya konulan ürünlerde dil, yabancı etkilerden uzaktır. Uygurca eserlerde ise yabancı etkiler görülür.</a:t>
            </a:r>
          </a:p>
          <a:p>
            <a:endParaRPr lang="tr-TR" dirty="0"/>
          </a:p>
        </p:txBody>
      </p:sp>
    </p:spTree>
    <p:extLst>
      <p:ext uri="{BB962C8B-B14F-4D97-AF65-F5344CB8AC3E}">
        <p14:creationId xmlns:p14="http://schemas.microsoft.com/office/powerpoint/2010/main" xmlns="" val="4203400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00108"/>
            <a:ext cx="8229600" cy="5324492"/>
          </a:xfrm>
        </p:spPr>
        <p:txBody>
          <a:bodyPr>
            <a:normAutofit/>
          </a:bodyPr>
          <a:lstStyle/>
          <a:p>
            <a:pPr>
              <a:buNone/>
            </a:pPr>
            <a:r>
              <a:rPr lang="tr-TR" b="1" dirty="0"/>
              <a:t>Yazılı Dönem Ürünleri (Orhun Yazıtları ve Uygur Metinleri)</a:t>
            </a:r>
          </a:p>
          <a:p>
            <a:pPr>
              <a:buNone/>
            </a:pPr>
            <a:r>
              <a:rPr lang="tr-TR" b="1" dirty="0" smtClean="0"/>
              <a:t>1.Orhun </a:t>
            </a:r>
            <a:r>
              <a:rPr lang="tr-TR" b="1" dirty="0"/>
              <a:t>(Göktürk, Köktürk) Yazıtları (Abideleri, Anıtları</a:t>
            </a:r>
            <a:r>
              <a:rPr lang="tr-TR" b="1" dirty="0" smtClean="0"/>
              <a:t>)</a:t>
            </a:r>
          </a:p>
          <a:p>
            <a:pPr>
              <a:buNone/>
            </a:pPr>
            <a:r>
              <a:rPr lang="tr-TR" b="1" dirty="0" smtClean="0"/>
              <a:t>Orhun (Göktürk) Yazıtlarının Özellikleri:</a:t>
            </a:r>
          </a:p>
          <a:p>
            <a:r>
              <a:rPr lang="tr-TR" dirty="0" smtClean="0"/>
              <a:t>8</a:t>
            </a:r>
            <a:r>
              <a:rPr lang="tr-TR" dirty="0" smtClean="0"/>
              <a:t>. yüzyılda ortaya konulan bu yazıtlar, Türk edebiyatının ilk yazılı örnekleridir. Yazıtlarda dağılan Göktürklerin, Bilge Kağan ve kardeşi </a:t>
            </a:r>
            <a:r>
              <a:rPr lang="tr-TR" dirty="0" err="1" smtClean="0"/>
              <a:t>Kültiğin</a:t>
            </a:r>
            <a:r>
              <a:rPr lang="tr-TR" dirty="0" smtClean="0"/>
              <a:t> tarafından bir araya getirilişi ve Göktürk devletinin yeniden kuruluşu anlatılmaktadır.</a:t>
            </a:r>
            <a:br>
              <a:rPr lang="tr-TR" dirty="0" smtClean="0"/>
            </a:br>
            <a:r>
              <a:rPr lang="tr-TR" dirty="0" smtClean="0"/>
              <a:t> Kül </a:t>
            </a:r>
            <a:r>
              <a:rPr lang="tr-TR" dirty="0" err="1" smtClean="0"/>
              <a:t>Tigin</a:t>
            </a:r>
            <a:r>
              <a:rPr lang="tr-TR" dirty="0" smtClean="0"/>
              <a:t>, Bilge Kağan ve Vezir </a:t>
            </a:r>
            <a:r>
              <a:rPr lang="tr-TR" dirty="0" err="1" smtClean="0"/>
              <a:t>Tonyukuk</a:t>
            </a:r>
            <a:r>
              <a:rPr lang="tr-TR" dirty="0" smtClean="0"/>
              <a:t> adına </a:t>
            </a:r>
            <a:r>
              <a:rPr lang="tr-TR" dirty="0" smtClean="0"/>
              <a:t>dikilmiştir.</a:t>
            </a:r>
            <a:endParaRPr lang="tr-TR" dirty="0" smtClean="0"/>
          </a:p>
          <a:p>
            <a:endParaRPr lang="tr-TR" b="1" dirty="0"/>
          </a:p>
        </p:txBody>
      </p:sp>
    </p:spTree>
    <p:extLst>
      <p:ext uri="{BB962C8B-B14F-4D97-AF65-F5344CB8AC3E}">
        <p14:creationId xmlns:p14="http://schemas.microsoft.com/office/powerpoint/2010/main" xmlns="" val="34153427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133</TotalTime>
  <Words>421</Words>
  <Application>Microsoft Office PowerPoint</Application>
  <PresentationFormat>Ekran Gösterisi (4:3)</PresentationFormat>
  <Paragraphs>55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Akış</vt:lpstr>
      <vt:lpstr>Slayt 1</vt:lpstr>
      <vt:lpstr>EDEBİYAT İLE TARİH ve DİN İLİŞKİSİ</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casper-</dc:creator>
  <cp:lastModifiedBy>Pc-00</cp:lastModifiedBy>
  <cp:revision>9</cp:revision>
  <dcterms:created xsi:type="dcterms:W3CDTF">2020-09-21T14:42:19Z</dcterms:created>
  <dcterms:modified xsi:type="dcterms:W3CDTF">2020-09-29T11:29:17Z</dcterms:modified>
</cp:coreProperties>
</file>