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02.10.2020</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02.10.2020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02.10.2020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02.10.2020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02.10.2020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02.10.2020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02.10.2020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02.10.2020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02.10.2020</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10. SINIF TÜRK DİLİ VE EDEBİYATI DERSİ</a:t>
            </a:r>
            <a:endParaRPr lang="tr-TR" dirty="0"/>
          </a:p>
        </p:txBody>
      </p:sp>
      <p:sp>
        <p:nvSpPr>
          <p:cNvPr id="3" name="2 Alt Başlık"/>
          <p:cNvSpPr>
            <a:spLocks noGrp="1"/>
          </p:cNvSpPr>
          <p:nvPr>
            <p:ph type="subTitle" idx="1"/>
          </p:nvPr>
        </p:nvSpPr>
        <p:spPr/>
        <p:txBody>
          <a:bodyPr>
            <a:normAutofit/>
          </a:bodyPr>
          <a:lstStyle/>
          <a:p>
            <a:r>
              <a:rPr lang="tr-TR" sz="4800" dirty="0" smtClean="0"/>
              <a:t>SORU ÇÖZÜMÜ</a:t>
            </a:r>
            <a:endParaRPr lang="tr-TR" sz="4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00108"/>
            <a:ext cx="8229600" cy="5324492"/>
          </a:xfrm>
        </p:spPr>
        <p:txBody>
          <a:bodyPr/>
          <a:lstStyle/>
          <a:p>
            <a:r>
              <a:rPr lang="tr-TR" b="1" dirty="0" smtClean="0"/>
              <a:t>1.Türkçenin dönemleri ile ilgili olarak aşağıdaki bilgilerden hangisi yanlıştır?</a:t>
            </a:r>
            <a:r>
              <a:rPr lang="tr-TR" dirty="0" smtClean="0"/>
              <a:t/>
            </a:r>
            <a:br>
              <a:rPr lang="tr-TR" dirty="0" smtClean="0"/>
            </a:br>
            <a:r>
              <a:rPr lang="tr-TR" dirty="0" smtClean="0"/>
              <a:t>A) Eski Türkçe; Göktürk, Uygur ve </a:t>
            </a:r>
            <a:r>
              <a:rPr lang="tr-TR" dirty="0" err="1" smtClean="0"/>
              <a:t>Karahanlı</a:t>
            </a:r>
            <a:r>
              <a:rPr lang="tr-TR" dirty="0" smtClean="0"/>
              <a:t> olmak üzere üçe ayrılır.</a:t>
            </a:r>
            <a:br>
              <a:rPr lang="tr-TR" dirty="0" smtClean="0"/>
            </a:br>
            <a:r>
              <a:rPr lang="tr-TR" dirty="0" smtClean="0"/>
              <a:t>B) Sekiz </a:t>
            </a:r>
            <a:r>
              <a:rPr lang="tr-TR" dirty="0" err="1" smtClean="0"/>
              <a:t>Yükmek</a:t>
            </a:r>
            <a:r>
              <a:rPr lang="tr-TR" dirty="0" smtClean="0"/>
              <a:t> adlı eser </a:t>
            </a:r>
            <a:r>
              <a:rPr lang="tr-TR" dirty="0" err="1" smtClean="0"/>
              <a:t>Karahanlı</a:t>
            </a:r>
            <a:r>
              <a:rPr lang="tr-TR" dirty="0" smtClean="0"/>
              <a:t> dönemine aittir.</a:t>
            </a:r>
            <a:br>
              <a:rPr lang="tr-TR" dirty="0" smtClean="0"/>
            </a:br>
            <a:r>
              <a:rPr lang="tr-TR" dirty="0" smtClean="0"/>
              <a:t>C) </a:t>
            </a:r>
            <a:r>
              <a:rPr lang="tr-TR" dirty="0" err="1" smtClean="0"/>
              <a:t>Kutadgu</a:t>
            </a:r>
            <a:r>
              <a:rPr lang="tr-TR" dirty="0" smtClean="0"/>
              <a:t> </a:t>
            </a:r>
            <a:r>
              <a:rPr lang="tr-TR" dirty="0" err="1" smtClean="0"/>
              <a:t>Bilig</a:t>
            </a:r>
            <a:r>
              <a:rPr lang="tr-TR" dirty="0" smtClean="0"/>
              <a:t>, </a:t>
            </a:r>
            <a:r>
              <a:rPr lang="tr-TR" dirty="0" err="1" smtClean="0"/>
              <a:t>Karahanlı</a:t>
            </a:r>
            <a:r>
              <a:rPr lang="tr-TR" dirty="0" smtClean="0"/>
              <a:t> Türkçesi ile yazılmıştır.</a:t>
            </a:r>
            <a:br>
              <a:rPr lang="tr-TR" dirty="0" smtClean="0"/>
            </a:br>
            <a:r>
              <a:rPr lang="tr-TR" dirty="0" smtClean="0"/>
              <a:t>D) Eski Anadolu Türkçesi, </a:t>
            </a:r>
            <a:r>
              <a:rPr lang="tr-TR" sz="2400" dirty="0" smtClean="0">
                <a:latin typeface="+mj-lt"/>
              </a:rPr>
              <a:t>13.-15. </a:t>
            </a:r>
            <a:r>
              <a:rPr lang="tr-TR" sz="2400" dirty="0" smtClean="0"/>
              <a:t>yüzyılları</a:t>
            </a:r>
            <a:r>
              <a:rPr lang="tr-TR" dirty="0" smtClean="0"/>
              <a:t> </a:t>
            </a:r>
            <a:r>
              <a:rPr lang="tr-TR" dirty="0" smtClean="0"/>
              <a:t>içine alır.</a:t>
            </a:r>
            <a:br>
              <a:rPr lang="tr-TR" dirty="0" smtClean="0"/>
            </a:br>
            <a:r>
              <a:rPr lang="tr-TR" dirty="0" smtClean="0"/>
              <a:t>E) Çağdaş dönemde Anadolu’da Türkiye Türkçesi kullanılmaktadır.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681682"/>
          </a:xfrm>
        </p:spPr>
        <p:txBody>
          <a:bodyPr>
            <a:normAutofit lnSpcReduction="10000"/>
          </a:bodyPr>
          <a:lstStyle/>
          <a:p>
            <a:r>
              <a:rPr lang="tr-TR" b="1" dirty="0" smtClean="0"/>
              <a:t>2.Türkçenin elde bulunan ilk yazılı metinleri hangi dönemde yazılmıştır?</a:t>
            </a:r>
            <a:r>
              <a:rPr lang="tr-TR" dirty="0" smtClean="0"/>
              <a:t/>
            </a:r>
            <a:br>
              <a:rPr lang="tr-TR" dirty="0" smtClean="0"/>
            </a:br>
            <a:r>
              <a:rPr lang="tr-TR" dirty="0" smtClean="0"/>
              <a:t>A) Karanlık dönem</a:t>
            </a:r>
            <a:br>
              <a:rPr lang="tr-TR" dirty="0" smtClean="0"/>
            </a:br>
            <a:r>
              <a:rPr lang="tr-TR" dirty="0" smtClean="0"/>
              <a:t>B) Eski Türkçe dönemi</a:t>
            </a:r>
            <a:br>
              <a:rPr lang="tr-TR" dirty="0" smtClean="0"/>
            </a:br>
            <a:r>
              <a:rPr lang="tr-TR" dirty="0" smtClean="0"/>
              <a:t>C) Orta Türkçe dönemi</a:t>
            </a:r>
            <a:br>
              <a:rPr lang="tr-TR" dirty="0" smtClean="0"/>
            </a:br>
            <a:r>
              <a:rPr lang="tr-TR" dirty="0" smtClean="0"/>
              <a:t>D) Kuzey Türkçesi dönemi</a:t>
            </a:r>
            <a:br>
              <a:rPr lang="tr-TR" dirty="0" smtClean="0"/>
            </a:br>
            <a:r>
              <a:rPr lang="tr-TR" dirty="0" smtClean="0"/>
              <a:t>E) Eski Anadolu Türkçesi dönemi</a:t>
            </a:r>
          </a:p>
          <a:p>
            <a:r>
              <a:rPr lang="tr-TR" b="1" dirty="0" smtClean="0"/>
              <a:t>3.Türklerin yazıyı geç dönemlerde kullanmaya başlamalarının sebebi aşağıdakilerden hangisi olabilir?</a:t>
            </a:r>
            <a:r>
              <a:rPr lang="tr-TR" dirty="0" smtClean="0"/>
              <a:t/>
            </a:r>
            <a:br>
              <a:rPr lang="tr-TR" dirty="0" smtClean="0"/>
            </a:br>
            <a:r>
              <a:rPr lang="tr-TR" dirty="0" smtClean="0"/>
              <a:t>A) Göçebe olarak yaşamalarıyla</a:t>
            </a:r>
            <a:br>
              <a:rPr lang="tr-TR" dirty="0" smtClean="0"/>
            </a:br>
            <a:r>
              <a:rPr lang="tr-TR" dirty="0" smtClean="0"/>
              <a:t>B) Geleneklerine bağlı olmalarıyla</a:t>
            </a:r>
            <a:br>
              <a:rPr lang="tr-TR" dirty="0" smtClean="0"/>
            </a:br>
            <a:r>
              <a:rPr lang="tr-TR" dirty="0" smtClean="0"/>
              <a:t>C) Yazı tekniklerini bilmemeleriyle</a:t>
            </a:r>
            <a:br>
              <a:rPr lang="tr-TR" dirty="0" smtClean="0"/>
            </a:br>
            <a:r>
              <a:rPr lang="tr-TR" dirty="0" smtClean="0"/>
              <a:t>D) Devlet geleneklerinin olmayışıyla</a:t>
            </a:r>
            <a:br>
              <a:rPr lang="tr-TR" dirty="0" smtClean="0"/>
            </a:br>
            <a:r>
              <a:rPr lang="tr-TR" dirty="0" smtClean="0"/>
              <a:t>E) Yaşadıkları coğrafyanın uygun olmayışıyla</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8229600" cy="5610244"/>
          </a:xfrm>
        </p:spPr>
        <p:txBody>
          <a:bodyPr/>
          <a:lstStyle/>
          <a:p>
            <a:r>
              <a:rPr lang="tr-TR" b="1" dirty="0" smtClean="0"/>
              <a:t>4. Türklerin kullandıkları alfabelerle ilgili aşağıdaki açıklamalardan hangisi doğru değildir?</a:t>
            </a:r>
            <a:r>
              <a:rPr lang="tr-TR" dirty="0" smtClean="0"/>
              <a:t/>
            </a:r>
            <a:br>
              <a:rPr lang="tr-TR" dirty="0" smtClean="0"/>
            </a:br>
            <a:r>
              <a:rPr lang="tr-TR" dirty="0" smtClean="0"/>
              <a:t>A) Göktürk alfabesi, ilk ulusal alfabedir.</a:t>
            </a:r>
            <a:br>
              <a:rPr lang="tr-TR" dirty="0" smtClean="0"/>
            </a:br>
            <a:r>
              <a:rPr lang="tr-TR" dirty="0" smtClean="0"/>
              <a:t>B) Göktürk alfabesi, sağdan sola, yukarıdan aşağıya yazılır.</a:t>
            </a:r>
            <a:br>
              <a:rPr lang="tr-TR" dirty="0" smtClean="0"/>
            </a:br>
            <a:r>
              <a:rPr lang="tr-TR" dirty="0" smtClean="0"/>
              <a:t>C) Göktürk alfabesi, yerini sonradan Arap alfabesine bırakır.</a:t>
            </a:r>
            <a:br>
              <a:rPr lang="tr-TR" dirty="0" smtClean="0"/>
            </a:br>
            <a:r>
              <a:rPr lang="tr-TR" dirty="0" smtClean="0"/>
              <a:t>D) Otuz sekiz harfli Göktürk alfabesi oldukça kullanışlıdır.</a:t>
            </a:r>
            <a:br>
              <a:rPr lang="tr-TR" dirty="0" smtClean="0"/>
            </a:br>
            <a:r>
              <a:rPr lang="tr-TR" dirty="0" smtClean="0"/>
              <a:t>E) Hayvanlara vurulan damgalardan esinlenerek oluşturulduğu sanılmaktadır.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8229600" cy="5610244"/>
          </a:xfrm>
        </p:spPr>
        <p:txBody>
          <a:bodyPr>
            <a:normAutofit fontScale="92500" lnSpcReduction="10000"/>
          </a:bodyPr>
          <a:lstStyle/>
          <a:p>
            <a:pPr fontAlgn="base"/>
            <a:r>
              <a:rPr lang="tr-TR" b="1" dirty="0" smtClean="0"/>
              <a:t>5.”Sav” için aşağıdakilerden hangisi söylenebilir?</a:t>
            </a:r>
            <a:r>
              <a:rPr lang="tr-TR" dirty="0" smtClean="0"/>
              <a:t/>
            </a:r>
            <a:br>
              <a:rPr lang="tr-TR" dirty="0" smtClean="0"/>
            </a:br>
            <a:r>
              <a:rPr lang="tr-TR" dirty="0" smtClean="0"/>
              <a:t>A) Atasözü olduğu</a:t>
            </a:r>
            <a:br>
              <a:rPr lang="tr-TR" dirty="0" smtClean="0"/>
            </a:br>
            <a:r>
              <a:rPr lang="tr-TR" dirty="0" smtClean="0"/>
              <a:t>B) </a:t>
            </a:r>
            <a:r>
              <a:rPr lang="tr-TR" dirty="0" err="1" smtClean="0"/>
              <a:t>Ağıdı</a:t>
            </a:r>
            <a:r>
              <a:rPr lang="tr-TR" dirty="0" smtClean="0"/>
              <a:t> karşıladığı</a:t>
            </a:r>
            <a:br>
              <a:rPr lang="tr-TR" dirty="0" smtClean="0"/>
            </a:br>
            <a:r>
              <a:rPr lang="tr-TR" dirty="0" smtClean="0"/>
              <a:t>C) Konusunun koşmayı andırdığı</a:t>
            </a:r>
            <a:br>
              <a:rPr lang="tr-TR" dirty="0" smtClean="0"/>
            </a:br>
            <a:r>
              <a:rPr lang="tr-TR" dirty="0" smtClean="0"/>
              <a:t>D) Kahramanlıkları anlattığı</a:t>
            </a:r>
            <a:br>
              <a:rPr lang="tr-TR" dirty="0" smtClean="0"/>
            </a:br>
            <a:r>
              <a:rPr lang="tr-TR" dirty="0" smtClean="0"/>
              <a:t>E) Bir şiir türü olduğu</a:t>
            </a:r>
          </a:p>
          <a:p>
            <a:pPr fontAlgn="base">
              <a:buNone/>
            </a:pPr>
            <a:r>
              <a:rPr lang="tr-TR" b="1" dirty="0" smtClean="0"/>
              <a:t>    6.</a:t>
            </a:r>
            <a:r>
              <a:rPr lang="tr-TR" dirty="0" smtClean="0"/>
              <a:t>"Sevgi, doğa, yiğitlik gibi konuların işlendiği şiirler­dir. Törenlerde kopuz eşliğinde söylenir. Dörtlük­lerden oluşur. Hece ölçüsünün kullanıldığı bu şiir­ler, koşmayı andırır.“</a:t>
            </a:r>
          </a:p>
          <a:p>
            <a:pPr fontAlgn="base">
              <a:buNone/>
            </a:pPr>
            <a:r>
              <a:rPr lang="tr-TR" dirty="0" smtClean="0"/>
              <a:t>     </a:t>
            </a:r>
            <a:r>
              <a:rPr lang="tr-TR" b="1" dirty="0" smtClean="0"/>
              <a:t>Yukarıda sözü edilen şiir türü aşağıdakilerden hangisidir?</a:t>
            </a:r>
            <a:endParaRPr lang="tr-TR" dirty="0" smtClean="0"/>
          </a:p>
          <a:p>
            <a:pPr fontAlgn="base">
              <a:buNone/>
            </a:pPr>
            <a:r>
              <a:rPr lang="tr-TR" dirty="0" smtClean="0"/>
              <a:t>	A)  Sagu                               B)  Koşuk</a:t>
            </a:r>
          </a:p>
          <a:p>
            <a:pPr fontAlgn="base">
              <a:buNone/>
            </a:pPr>
            <a:r>
              <a:rPr lang="tr-TR" dirty="0" smtClean="0"/>
              <a:t>	C)  Sav                                  D)  Destan</a:t>
            </a:r>
          </a:p>
          <a:p>
            <a:pPr fontAlgn="base">
              <a:buNone/>
            </a:pPr>
            <a:r>
              <a:rPr lang="tr-TR" dirty="0" smtClean="0"/>
              <a:t>	E)  Deme     </a:t>
            </a:r>
          </a:p>
          <a:p>
            <a:pPr fontAlgn="base">
              <a:buNone/>
            </a:pPr>
            <a:r>
              <a:rPr lang="tr-TR" dirty="0" smtClean="0"/>
              <a:t> </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681682"/>
          </a:xfrm>
        </p:spPr>
        <p:txBody>
          <a:bodyPr>
            <a:normAutofit fontScale="92500" lnSpcReduction="20000"/>
          </a:bodyPr>
          <a:lstStyle/>
          <a:p>
            <a:pPr fontAlgn="base"/>
            <a:r>
              <a:rPr lang="tr-TR" b="1" dirty="0" smtClean="0"/>
              <a:t>7. Türklerin kullandıkları ‘alfabeler’ için aşağıdakilerden hangisi söylenemez?</a:t>
            </a:r>
            <a:r>
              <a:rPr lang="tr-TR" dirty="0" smtClean="0"/>
              <a:t/>
            </a:r>
            <a:br>
              <a:rPr lang="tr-TR" dirty="0" smtClean="0"/>
            </a:br>
            <a:r>
              <a:rPr lang="tr-TR" dirty="0" smtClean="0"/>
              <a:t>A) Göktürk alfabesinden sonra Uygur alfabesinin kullanıldığı</a:t>
            </a:r>
            <a:br>
              <a:rPr lang="tr-TR" dirty="0" smtClean="0"/>
            </a:br>
            <a:r>
              <a:rPr lang="tr-TR" dirty="0" smtClean="0"/>
              <a:t>B) Uygur alfabesiyle daha çok dinsel metinlerin yazıldığı</a:t>
            </a:r>
            <a:br>
              <a:rPr lang="tr-TR" dirty="0" smtClean="0"/>
            </a:br>
            <a:r>
              <a:rPr lang="tr-TR" dirty="0" smtClean="0"/>
              <a:t>C) </a:t>
            </a:r>
            <a:r>
              <a:rPr lang="tr-TR" dirty="0" err="1" smtClean="0"/>
              <a:t>İslamiyetin</a:t>
            </a:r>
            <a:r>
              <a:rPr lang="tr-TR" dirty="0" smtClean="0"/>
              <a:t> benimsenmesiyle Arap alfabesine geçildiği</a:t>
            </a:r>
            <a:br>
              <a:rPr lang="tr-TR" dirty="0" smtClean="0"/>
            </a:br>
            <a:r>
              <a:rPr lang="tr-TR" dirty="0" smtClean="0"/>
              <a:t>D) Cumhuriyetle birlikte Arap alfabesinin yerini Latin alfabesinin aldığı</a:t>
            </a:r>
            <a:br>
              <a:rPr lang="tr-TR" dirty="0" smtClean="0"/>
            </a:br>
            <a:r>
              <a:rPr lang="tr-TR" dirty="0" smtClean="0"/>
              <a:t>E) İlk İslami ürünlerin Göktürk alfabesiyle yazıldığı</a:t>
            </a:r>
          </a:p>
          <a:p>
            <a:pPr fontAlgn="base"/>
            <a:r>
              <a:rPr lang="tr-TR" b="1" dirty="0" smtClean="0"/>
              <a:t>8. Aşağıdakilerden hangisi İslamiyet Öncesi Türk Edebiyatı yazılı ürünlerindendir?</a:t>
            </a:r>
            <a:r>
              <a:rPr lang="tr-TR" dirty="0" smtClean="0"/>
              <a:t/>
            </a:r>
            <a:br>
              <a:rPr lang="tr-TR" dirty="0" smtClean="0"/>
            </a:br>
            <a:r>
              <a:rPr lang="tr-TR" dirty="0" smtClean="0"/>
              <a:t>A) destanlar</a:t>
            </a:r>
            <a:br>
              <a:rPr lang="tr-TR" dirty="0" smtClean="0"/>
            </a:br>
            <a:r>
              <a:rPr lang="tr-TR" dirty="0" smtClean="0"/>
              <a:t>B) sagular</a:t>
            </a:r>
            <a:br>
              <a:rPr lang="tr-TR" dirty="0" smtClean="0"/>
            </a:br>
            <a:r>
              <a:rPr lang="tr-TR" dirty="0" smtClean="0"/>
              <a:t>C) koşuklar</a:t>
            </a:r>
            <a:br>
              <a:rPr lang="tr-TR" dirty="0" smtClean="0"/>
            </a:br>
            <a:r>
              <a:rPr lang="tr-TR" dirty="0" smtClean="0"/>
              <a:t>D) savlar</a:t>
            </a:r>
            <a:br>
              <a:rPr lang="tr-TR" dirty="0" smtClean="0"/>
            </a:br>
            <a:r>
              <a:rPr lang="tr-TR" dirty="0" smtClean="0"/>
              <a:t>E) Göktürk Kitabeleri</a:t>
            </a:r>
          </a:p>
          <a:p>
            <a:pPr>
              <a:buNone/>
            </a:pPr>
            <a:r>
              <a:rPr lang="tr-TR" dirty="0" smtClean="0"/>
              <a:t/>
            </a:r>
            <a:br>
              <a:rPr lang="tr-TR" dirty="0" smtClean="0"/>
            </a:b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28670"/>
            <a:ext cx="8229600" cy="5395930"/>
          </a:xfrm>
        </p:spPr>
        <p:txBody>
          <a:bodyPr>
            <a:normAutofit fontScale="92500" lnSpcReduction="10000"/>
          </a:bodyPr>
          <a:lstStyle/>
          <a:p>
            <a:r>
              <a:rPr lang="tr-TR" b="1" dirty="0" smtClean="0"/>
              <a:t>9. Aşağıdakilerden hangisi İslâmiyet öncesi Türk edebiyatına alt ürünlerden biri </a:t>
            </a:r>
            <a:r>
              <a:rPr lang="tr-TR" b="1" u="sng" dirty="0" smtClean="0"/>
              <a:t>değildir</a:t>
            </a:r>
            <a:r>
              <a:rPr lang="tr-TR" b="1" dirty="0" smtClean="0"/>
              <a:t>?</a:t>
            </a:r>
            <a:endParaRPr lang="tr-TR" dirty="0" smtClean="0"/>
          </a:p>
          <a:p>
            <a:pPr>
              <a:buNone/>
            </a:pPr>
            <a:r>
              <a:rPr lang="tr-TR" dirty="0" smtClean="0"/>
              <a:t>	A) Koşuk   B) Varsağı   C) Destan   D) Sav   E) Sagu</a:t>
            </a:r>
          </a:p>
          <a:p>
            <a:pPr>
              <a:buNone/>
            </a:pPr>
            <a:r>
              <a:rPr lang="tr-TR" dirty="0" smtClean="0"/>
              <a:t>I. Hece ölçüsüyle söylenmiştir.</a:t>
            </a:r>
          </a:p>
          <a:p>
            <a:pPr>
              <a:buNone/>
            </a:pPr>
            <a:r>
              <a:rPr lang="tr-TR" dirty="0" smtClean="0"/>
              <a:t>II. Tam ve zengin kafiye kullanılmıştır.</a:t>
            </a:r>
          </a:p>
          <a:p>
            <a:pPr>
              <a:buNone/>
            </a:pPr>
            <a:r>
              <a:rPr lang="tr-TR" dirty="0" smtClean="0"/>
              <a:t>III. Nazım birimi dörtlüktür.</a:t>
            </a:r>
          </a:p>
          <a:p>
            <a:pPr>
              <a:buNone/>
            </a:pPr>
            <a:r>
              <a:rPr lang="tr-TR" dirty="0" smtClean="0"/>
              <a:t>IV. Dildeki kelime sayısı sınırlı kalmıştır, yabana dillerin etkisi yoktur.</a:t>
            </a:r>
          </a:p>
          <a:p>
            <a:pPr>
              <a:buNone/>
            </a:pPr>
            <a:r>
              <a:rPr lang="tr-TR" dirty="0" smtClean="0"/>
              <a:t>V. Tabiatla iç içe oldukları için sanatçılar benzetmelerde tabiattan yararlanmışlardır.</a:t>
            </a:r>
          </a:p>
          <a:p>
            <a:pPr>
              <a:buNone/>
            </a:pPr>
            <a:r>
              <a:rPr lang="tr-TR" b="1" dirty="0" smtClean="0"/>
              <a:t>10.Yukarıdaki numaralanmış cümlelerden hangisi </a:t>
            </a:r>
            <a:r>
              <a:rPr lang="tr-TR" b="1" dirty="0" err="1" smtClean="0"/>
              <a:t>İslamiyetten</a:t>
            </a:r>
            <a:r>
              <a:rPr lang="tr-TR" b="1" dirty="0" smtClean="0"/>
              <a:t> önceki Türk edebiyatının bir özelliği </a:t>
            </a:r>
            <a:r>
              <a:rPr lang="tr-TR" b="1" u="sng" dirty="0" smtClean="0"/>
              <a:t>değildir</a:t>
            </a:r>
            <a:r>
              <a:rPr lang="tr-TR" b="1" dirty="0" smtClean="0"/>
              <a:t>?</a:t>
            </a:r>
            <a:endParaRPr lang="tr-TR" dirty="0" smtClean="0"/>
          </a:p>
          <a:p>
            <a:r>
              <a:rPr lang="tr-TR" dirty="0" smtClean="0"/>
              <a:t>A) I.   B) II.   C) III.   D) IV.   E)V.</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idx="1"/>
          </p:nvPr>
        </p:nvSpPr>
        <p:spPr>
          <a:xfrm>
            <a:off x="457200" y="714375"/>
            <a:ext cx="8229600" cy="5610225"/>
          </a:xfrm>
        </p:spPr>
        <p:txBody>
          <a:bodyPr>
            <a:normAutofit fontScale="92500" lnSpcReduction="20000"/>
          </a:bodyPr>
          <a:lstStyle/>
          <a:p>
            <a:pPr>
              <a:buNone/>
            </a:pPr>
            <a:r>
              <a:rPr lang="tr-TR" b="1" dirty="0" smtClean="0"/>
              <a:t>	11..</a:t>
            </a:r>
            <a:r>
              <a:rPr lang="tr-TR" dirty="0" smtClean="0"/>
              <a:t> —-, Göktürk Devletinin kuruluşundan yarım asır sonra, Türk Beylerinin anayurttan uzaklaşarak, kendilerini Çin'in yumuşak ipeklerine ve hileci siyasetine kaptırıp bozulduklarını anlatır. Eskisi gibi iyi ve bilgili olmayan bu beylerin elinde Türk Devletinin nasıl sarsılıp yıkıldığını aydınlatır. Bu yüzden tam elli yıl, Çin ilinde esir yaşayan doğu Türklerinin, esirlik hayatına alışamayarak, durmaksızın isyan ettiklerini ve sonunda muvaffak olduklarını, yeniden istiklâl kazandıklarını anlatır.</a:t>
            </a:r>
          </a:p>
          <a:p>
            <a:r>
              <a:rPr lang="tr-TR" b="1" dirty="0" smtClean="0"/>
              <a:t>Bu parçada boş bırakılan yere aşağıdakilerden hangisi getirilmelidir?</a:t>
            </a:r>
            <a:endParaRPr lang="tr-TR" dirty="0" smtClean="0"/>
          </a:p>
          <a:p>
            <a:pPr>
              <a:buNone/>
            </a:pPr>
            <a:r>
              <a:rPr lang="tr-TR" dirty="0" smtClean="0"/>
              <a:t>A) </a:t>
            </a:r>
            <a:r>
              <a:rPr lang="tr-TR" dirty="0" err="1" smtClean="0"/>
              <a:t>Kutadgu</a:t>
            </a:r>
            <a:r>
              <a:rPr lang="tr-TR" dirty="0" smtClean="0"/>
              <a:t> </a:t>
            </a:r>
            <a:r>
              <a:rPr lang="tr-TR" dirty="0" err="1" smtClean="0"/>
              <a:t>Bilig</a:t>
            </a:r>
            <a:endParaRPr lang="tr-TR" dirty="0" smtClean="0"/>
          </a:p>
          <a:p>
            <a:pPr>
              <a:buNone/>
            </a:pPr>
            <a:r>
              <a:rPr lang="tr-TR" dirty="0" smtClean="0"/>
              <a:t>B) Orhun Yazıtları</a:t>
            </a:r>
          </a:p>
          <a:p>
            <a:pPr>
              <a:buNone/>
            </a:pPr>
            <a:r>
              <a:rPr lang="tr-TR" dirty="0" smtClean="0"/>
              <a:t>C) Oğuz Kağan Destanı</a:t>
            </a:r>
          </a:p>
          <a:p>
            <a:pPr>
              <a:buNone/>
            </a:pPr>
            <a:r>
              <a:rPr lang="tr-TR" dirty="0" smtClean="0"/>
              <a:t>D) Divan ü </a:t>
            </a:r>
            <a:r>
              <a:rPr lang="tr-TR" dirty="0" err="1" smtClean="0"/>
              <a:t>Lügat'it</a:t>
            </a:r>
            <a:r>
              <a:rPr lang="tr-TR" dirty="0" smtClean="0"/>
              <a:t> Türk</a:t>
            </a:r>
          </a:p>
          <a:p>
            <a:pPr>
              <a:buNone/>
            </a:pPr>
            <a:r>
              <a:rPr lang="tr-TR" dirty="0" smtClean="0"/>
              <a:t>E) Ergenekon Destanı</a:t>
            </a:r>
          </a:p>
          <a:p>
            <a:pPr>
              <a:buNone/>
            </a:pP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85794"/>
            <a:ext cx="8229600" cy="5538806"/>
          </a:xfrm>
        </p:spPr>
        <p:txBody>
          <a:bodyPr>
            <a:normAutofit/>
          </a:bodyPr>
          <a:lstStyle/>
          <a:p>
            <a:r>
              <a:rPr lang="tr-TR" b="1" dirty="0" smtClean="0"/>
              <a:t>12. İslamiyet’ten önceki Türk edebiyatı ile ilgili olarak aşağıdakilerden hangisi </a:t>
            </a:r>
            <a:r>
              <a:rPr lang="tr-TR" b="1" u="sng" dirty="0" smtClean="0"/>
              <a:t>söylenemez</a:t>
            </a:r>
            <a:r>
              <a:rPr lang="tr-TR" b="1" dirty="0" smtClean="0"/>
              <a:t>?</a:t>
            </a:r>
            <a:endParaRPr lang="tr-TR" dirty="0" smtClean="0"/>
          </a:p>
          <a:p>
            <a:pPr>
              <a:buNone/>
            </a:pPr>
            <a:r>
              <a:rPr lang="tr-TR" dirty="0" smtClean="0"/>
              <a:t>A) Şiirler dörtlük nazım birimiyle yazılmıştır.</a:t>
            </a:r>
          </a:p>
          <a:p>
            <a:pPr>
              <a:buNone/>
            </a:pPr>
            <a:r>
              <a:rPr lang="tr-TR" dirty="0" smtClean="0"/>
              <a:t>B) Şiirlerde daha çok tam ve zengin uyak kullanılmıştır.</a:t>
            </a:r>
          </a:p>
          <a:p>
            <a:pPr>
              <a:buNone/>
            </a:pPr>
            <a:r>
              <a:rPr lang="tr-TR" dirty="0" smtClean="0"/>
              <a:t>C) Ürünlerde kahramanlık, yiğitlik, ölüm, savaş, aşk gibi konular ele alınmıştır.</a:t>
            </a:r>
          </a:p>
          <a:p>
            <a:pPr>
              <a:buNone/>
            </a:pPr>
            <a:r>
              <a:rPr lang="tr-TR" dirty="0" smtClean="0"/>
              <a:t>D) Sağu, koşuk, destan gibi ürünler verilmiştir.</a:t>
            </a:r>
          </a:p>
          <a:p>
            <a:pPr>
              <a:buNone/>
            </a:pPr>
            <a:r>
              <a:rPr lang="tr-TR" dirty="0" smtClean="0"/>
              <a:t>E) Ürünlerde yabancı etkilerden uzak, sade bir Türkçe kullanılmıştır.</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53</TotalTime>
  <Words>85</Words>
  <PresentationFormat>Ekran Gösterisi (4:3)</PresentationFormat>
  <Paragraphs>38</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Akış</vt:lpstr>
      <vt:lpstr>10. SINIF TÜRK DİLİ VE EDEBİYATI DERSİ</vt:lpstr>
      <vt:lpstr>Slayt 2</vt:lpstr>
      <vt:lpstr>Slayt 3</vt:lpstr>
      <vt:lpstr>Slayt 4</vt:lpstr>
      <vt:lpstr>Slayt 5</vt:lpstr>
      <vt:lpstr>Slayt 6</vt:lpstr>
      <vt:lpstr>Slayt 7</vt:lpstr>
      <vt:lpstr>Slayt 8</vt:lpstr>
      <vt:lpstr>Slayt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SINIF TÜRK DİLİ VE EDEBİYATI DERSİ</dc:title>
  <dc:creator>Pc-00</dc:creator>
  <cp:lastModifiedBy>Pc-00</cp:lastModifiedBy>
  <cp:revision>7</cp:revision>
  <dcterms:created xsi:type="dcterms:W3CDTF">2020-10-01T12:23:04Z</dcterms:created>
  <dcterms:modified xsi:type="dcterms:W3CDTF">2020-10-02T08:52:07Z</dcterms:modified>
</cp:coreProperties>
</file>