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24.09.2020</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24.09.2020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24.09.2020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24.09.2020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24.09.2020</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3400" y="1371600"/>
            <a:ext cx="7851648" cy="4322618"/>
          </a:xfrm>
        </p:spPr>
        <p:txBody>
          <a:bodyPr>
            <a:noAutofit/>
          </a:bodyPr>
          <a:lstStyle/>
          <a:p>
            <a:r>
              <a:rPr lang="tr-TR" sz="4800" dirty="0" smtClean="0"/>
              <a:t>10. SINIF TÜRK DİLİ VE EDEBİYATI DERSİ</a:t>
            </a:r>
            <a:br>
              <a:rPr lang="tr-TR" sz="4800" dirty="0" smtClean="0"/>
            </a:br>
            <a:r>
              <a:rPr lang="tr-TR" sz="4800" dirty="0" smtClean="0"/>
              <a:t>KONU: TÜRK DİLİNİN TARİHİ GELİŞİMİ</a:t>
            </a:r>
            <a:br>
              <a:rPr lang="tr-TR" sz="4800" dirty="0" smtClean="0"/>
            </a:br>
            <a:r>
              <a:rPr lang="tr-TR" sz="4800" dirty="0" smtClean="0"/>
              <a:t>TÜRKLERİN KULLANDIĞI ALFABELER</a:t>
            </a:r>
            <a:endParaRPr lang="tr-TR" sz="4800" dirty="0"/>
          </a:p>
        </p:txBody>
      </p:sp>
    </p:spTree>
    <p:extLst>
      <p:ext uri="{BB962C8B-B14F-4D97-AF65-F5344CB8AC3E}">
        <p14:creationId xmlns:p14="http://schemas.microsoft.com/office/powerpoint/2010/main" val="395809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487888"/>
          </a:xfrm>
        </p:spPr>
        <p:txBody>
          <a:bodyPr/>
          <a:lstStyle/>
          <a:p>
            <a:r>
              <a:rPr lang="tr-TR" b="1" dirty="0"/>
              <a:t>2. </a:t>
            </a:r>
            <a:r>
              <a:rPr lang="tr-TR" b="1" u="sng" dirty="0"/>
              <a:t>Uygur Alfabesi</a:t>
            </a:r>
            <a:endParaRPr lang="tr-TR" dirty="0"/>
          </a:p>
          <a:p>
            <a:r>
              <a:rPr lang="tr-TR" b="1" dirty="0"/>
              <a:t>     </a:t>
            </a:r>
            <a:r>
              <a:rPr lang="tr-TR" dirty="0" smtClean="0"/>
              <a:t>Uygurların </a:t>
            </a:r>
            <a:r>
              <a:rPr lang="tr-TR" dirty="0" err="1" smtClean="0"/>
              <a:t>Sogd</a:t>
            </a:r>
            <a:r>
              <a:rPr lang="tr-TR" dirty="0" smtClean="0"/>
              <a:t> </a:t>
            </a:r>
            <a:r>
              <a:rPr lang="tr-TR" dirty="0"/>
              <a:t>alfabesinden alınma yeni bir yazı </a:t>
            </a:r>
            <a:r>
              <a:rPr lang="tr-TR" dirty="0" smtClean="0"/>
              <a:t>kullanmayasıyla oluşturduğu 4’ü </a:t>
            </a:r>
            <a:r>
              <a:rPr lang="tr-TR" dirty="0"/>
              <a:t>ünlü,14’ü ünsüz olmak üzere başlıca 18 harfi bulunan Uygur Alfabesi, Türkçenin seslerini yazmaya elverişli değildi. Bununla birlikte atalarımız, bu alfabeyi oldukça uzun bir süre (15. yüzyıla dek) kullanarak geliştirmişlerdir</a:t>
            </a:r>
            <a:r>
              <a:rPr lang="tr-TR" dirty="0" smtClean="0"/>
              <a:t>.</a:t>
            </a:r>
            <a:r>
              <a:rPr lang="tr-TR" b="1" dirty="0"/>
              <a:t> </a:t>
            </a:r>
            <a:r>
              <a:rPr lang="tr-TR" dirty="0"/>
              <a:t>Uygur </a:t>
            </a:r>
            <a:r>
              <a:rPr lang="tr-TR" dirty="0" smtClean="0"/>
              <a:t>yazısı sağdan </a:t>
            </a:r>
            <a:r>
              <a:rPr lang="tr-TR" dirty="0"/>
              <a:t>sola </a:t>
            </a:r>
            <a:r>
              <a:rPr lang="tr-TR" dirty="0" smtClean="0"/>
              <a:t>yazılır.</a:t>
            </a:r>
            <a:endParaRPr lang="tr-TR" dirty="0"/>
          </a:p>
        </p:txBody>
      </p:sp>
    </p:spTree>
    <p:extLst>
      <p:ext uri="{BB962C8B-B14F-4D97-AF65-F5344CB8AC3E}">
        <p14:creationId xmlns:p14="http://schemas.microsoft.com/office/powerpoint/2010/main" val="1794262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631904"/>
          </a:xfrm>
        </p:spPr>
        <p:txBody>
          <a:bodyPr>
            <a:normAutofit fontScale="85000" lnSpcReduction="10000"/>
          </a:bodyPr>
          <a:lstStyle/>
          <a:p>
            <a:r>
              <a:rPr lang="tr-TR" b="1" dirty="0"/>
              <a:t>3. </a:t>
            </a:r>
            <a:r>
              <a:rPr lang="tr-TR" b="1" u="sng" dirty="0"/>
              <a:t>Arap Alfabesi</a:t>
            </a:r>
            <a:endParaRPr lang="tr-TR" dirty="0"/>
          </a:p>
          <a:p>
            <a:pPr marL="0" indent="0">
              <a:buNone/>
            </a:pPr>
            <a:r>
              <a:rPr lang="tr-TR" dirty="0"/>
              <a:t/>
            </a:r>
            <a:br>
              <a:rPr lang="tr-TR" dirty="0"/>
            </a:br>
            <a:r>
              <a:rPr lang="tr-TR" b="1" dirty="0"/>
              <a:t>     </a:t>
            </a:r>
            <a:r>
              <a:rPr lang="tr-TR" dirty="0"/>
              <a:t>Arap alfabesi, gerçekte 28 harflidir Türk ve İran dillerinde bulunan “ç”, “j”, “p” seslerinin </a:t>
            </a:r>
            <a:r>
              <a:rPr lang="tr-TR" dirty="0" smtClean="0"/>
              <a:t>işaretleri katılarak </a:t>
            </a:r>
            <a:r>
              <a:rPr lang="tr-TR" dirty="0"/>
              <a:t>harf sayısı 31’e çıkarılmıştır. </a:t>
            </a:r>
            <a:endParaRPr lang="tr-TR" dirty="0" smtClean="0"/>
          </a:p>
          <a:p>
            <a:r>
              <a:rPr lang="tr-TR" b="1" dirty="0" smtClean="0"/>
              <a:t>4</a:t>
            </a:r>
            <a:r>
              <a:rPr lang="tr-TR" b="1" dirty="0"/>
              <a:t>. </a:t>
            </a:r>
            <a:r>
              <a:rPr lang="tr-TR" b="1" u="sng" dirty="0" smtClean="0"/>
              <a:t>Latin Alfabesi</a:t>
            </a:r>
            <a:endParaRPr lang="tr-TR" dirty="0"/>
          </a:p>
          <a:p>
            <a:pPr marL="0" indent="0">
              <a:buNone/>
            </a:pPr>
            <a:r>
              <a:rPr lang="tr-TR" dirty="0"/>
              <a:t/>
            </a:r>
            <a:br>
              <a:rPr lang="tr-TR" dirty="0"/>
            </a:br>
            <a:r>
              <a:rPr lang="tr-TR" dirty="0" smtClean="0"/>
              <a:t>1 </a:t>
            </a:r>
            <a:r>
              <a:rPr lang="tr-TR" dirty="0"/>
              <a:t>Kasım 1928’de çıkarılan bir yasayla Arap alfabesi kaldırıldı; yerine, Latin harflerinden kaynaklanan Latin asıllı Türk alfabesi getirildi.</a:t>
            </a:r>
            <a:br>
              <a:rPr lang="tr-TR" dirty="0"/>
            </a:br>
            <a:r>
              <a:rPr lang="tr-TR" b="1" dirty="0" smtClean="0"/>
              <a:t>5</a:t>
            </a:r>
            <a:r>
              <a:rPr lang="tr-TR" b="1" dirty="0"/>
              <a:t>. </a:t>
            </a:r>
            <a:r>
              <a:rPr lang="tr-TR" b="1" u="sng" dirty="0"/>
              <a:t>Kiril Alfabesi</a:t>
            </a:r>
            <a:endParaRPr lang="tr-TR" dirty="0"/>
          </a:p>
          <a:p>
            <a:pPr marL="0" indent="0">
              <a:buNone/>
            </a:pPr>
            <a:r>
              <a:rPr lang="tr-TR" dirty="0"/>
              <a:t/>
            </a:r>
            <a:br>
              <a:rPr lang="tr-TR" dirty="0"/>
            </a:br>
            <a:r>
              <a:rPr lang="tr-TR" b="1" dirty="0"/>
              <a:t>     </a:t>
            </a:r>
            <a:r>
              <a:rPr lang="tr-TR" dirty="0"/>
              <a:t>Yunan alfabesinden geliştirilen bu Rus alfabesi, soldan sağa doğru yazılır. Harflerinin çoğu, Latin alfabesindekiler gibidir.</a:t>
            </a:r>
          </a:p>
          <a:p>
            <a:pPr marL="0" indent="0">
              <a:buNone/>
            </a:pPr>
            <a:r>
              <a:rPr lang="tr-TR" dirty="0" smtClean="0"/>
              <a:t>Bu </a:t>
            </a:r>
            <a:r>
              <a:rPr lang="tr-TR" dirty="0"/>
              <a:t>alfabe, Sovyetler Birliği’ndeki Türklerce 1940’larda kullanılmaya başlandı. Yaklaşık elli yıl kadar </a:t>
            </a:r>
            <a:r>
              <a:rPr lang="tr-TR" dirty="0" smtClean="0"/>
              <a:t>kullanıldı. Azerbaycan </a:t>
            </a:r>
            <a:r>
              <a:rPr lang="tr-TR" dirty="0"/>
              <a:t>Türkleri 1991 yılında Latin alfabesine dönme kararı aldı. Bu karar, ilkokullarda hemen uygulamaya </a:t>
            </a:r>
            <a:r>
              <a:rPr lang="tr-TR" dirty="0" smtClean="0"/>
              <a:t>konuldu.</a:t>
            </a:r>
            <a:r>
              <a:rPr lang="tr-TR" dirty="0"/>
              <a:t> </a:t>
            </a:r>
          </a:p>
          <a:p>
            <a:endParaRPr lang="tr-TR" dirty="0"/>
          </a:p>
        </p:txBody>
      </p:sp>
    </p:spTree>
    <p:extLst>
      <p:ext uri="{BB962C8B-B14F-4D97-AF65-F5344CB8AC3E}">
        <p14:creationId xmlns:p14="http://schemas.microsoft.com/office/powerpoint/2010/main" val="95121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92500" lnSpcReduction="10000"/>
          </a:bodyPr>
          <a:lstStyle/>
          <a:p>
            <a:r>
              <a:rPr lang="tr-TR" dirty="0"/>
              <a:t>Türkçenin tarihî gelişimi dönemler hâlinde ele alınabilir. Türkçenin İlk Türkçe ve Ana Türkçe döneminden kalan yazılı belge elimizde olmadığı için bu dönemler “karanlık dönem” sayılmaktadır. İlk Türkçe döneminde Altay dilleri olan Moğolca, </a:t>
            </a:r>
            <a:r>
              <a:rPr lang="tr-TR" dirty="0" err="1"/>
              <a:t>Mançuca</a:t>
            </a:r>
            <a:r>
              <a:rPr lang="tr-TR" dirty="0"/>
              <a:t>, </a:t>
            </a:r>
            <a:r>
              <a:rPr lang="tr-TR" dirty="0" err="1"/>
              <a:t>Tunguzca</a:t>
            </a:r>
            <a:r>
              <a:rPr lang="tr-TR" dirty="0"/>
              <a:t>, Korece, Japonca dillerinin daha birbirinden ayrılmadığını söyleyebiliriz. Ana Türkçe döneminde ise Türkçenin Altay dilinden ayrılmış, farklı özellikler göstermeye başlamış ve artık kendi başına bir dil olmuştur. Karanlık dönemde Türkçenin iki temel lehçesi olan Yakutça ve Çuvaşça ortaya çıkmıştır.</a:t>
            </a:r>
          </a:p>
          <a:p>
            <a:endParaRPr lang="tr-TR" dirty="0"/>
          </a:p>
          <a:p>
            <a:r>
              <a:rPr lang="tr-TR" dirty="0"/>
              <a:t>Türkçenin Eski Türkçe ve sonraki dönemlerine ait metinler günümüze kadar ulaşmıştır. Dolayısıyla bu metinlerden hareketle Türkçenin tarihî gelişimi rahat bir şekilde takip edilebilmektedir. Türkçenin metinlerden yola çıkılarak izlenebilen dönemleri şunlardır:</a:t>
            </a:r>
          </a:p>
        </p:txBody>
      </p:sp>
    </p:spTree>
    <p:extLst>
      <p:ext uri="{BB962C8B-B14F-4D97-AF65-F5344CB8AC3E}">
        <p14:creationId xmlns:p14="http://schemas.microsoft.com/office/powerpoint/2010/main" val="2887175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692697"/>
            <a:ext cx="8064896" cy="5631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3633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271864"/>
          </a:xfrm>
        </p:spPr>
        <p:txBody>
          <a:bodyPr>
            <a:normAutofit fontScale="85000" lnSpcReduction="10000"/>
          </a:bodyPr>
          <a:lstStyle/>
          <a:p>
            <a:r>
              <a:rPr lang="tr-TR" b="1" dirty="0"/>
              <a:t>A. ESKİ TÜRKÇE</a:t>
            </a:r>
            <a:endParaRPr lang="tr-TR" dirty="0"/>
          </a:p>
          <a:p>
            <a:r>
              <a:rPr lang="tr-TR" dirty="0"/>
              <a:t>Türkçenin yabancı etkilere en kapalı dönemi olan Eski Türkçe, 6. ve 13. yüzyıllar arasında etkili olmuştur. Bu dönem Göktürkler, Uygurlar ve </a:t>
            </a:r>
            <a:r>
              <a:rPr lang="tr-TR" dirty="0" err="1"/>
              <a:t>Karahanlılar</a:t>
            </a:r>
            <a:r>
              <a:rPr lang="tr-TR" dirty="0"/>
              <a:t> devrini kapsar. Türkçenin ilk yazılı belgeleri bu döneme ait olduğundan Eski Türkçe için Türk yazı dilinin ilk devresi denebilir. Bu dönemdeki dilin tarihî seyrini izlemek için başta Orhun Kitabeleri olmak üzere elimizde bol miktarda yazılı kaynak vardır. Eski Türkçe dönemine ait metinler üç grupta toplanır.</a:t>
            </a:r>
          </a:p>
          <a:p>
            <a:r>
              <a:rPr lang="tr-TR" b="1" dirty="0"/>
              <a:t>a. Göktürk metinleri:</a:t>
            </a:r>
            <a:r>
              <a:rPr lang="tr-TR" dirty="0"/>
              <a:t> “Türk” adıyla kurulan MS 552-745 yılları arasında hüküm süren Göktürklerin yazmış olduğu metinlerdir. Göktürkler kendi geliştirdikleri Göktürk alfabesiyle taşlar üzerine yazılar yazmışlar, kitabeler oluşturmuşlardır. Çok sayıda olmasına rağmen “bengi taş” da denen bu yazıtların en ünlüleri Kül </a:t>
            </a:r>
            <a:r>
              <a:rPr lang="tr-TR" dirty="0" err="1"/>
              <a:t>Tigin</a:t>
            </a:r>
            <a:r>
              <a:rPr lang="tr-TR" dirty="0"/>
              <a:t>, Bilge Kağan ve Vezir </a:t>
            </a:r>
            <a:r>
              <a:rPr lang="tr-TR" dirty="0" err="1"/>
              <a:t>Tonyukuk</a:t>
            </a:r>
            <a:r>
              <a:rPr lang="tr-TR" dirty="0"/>
              <a:t> adına diktirilen ve Köktürk Yazıtları (Orhun Abideleri) adıyla bilinenlerdir.</a:t>
            </a:r>
          </a:p>
          <a:p>
            <a:endParaRPr lang="tr-TR" dirty="0"/>
          </a:p>
        </p:txBody>
      </p:sp>
    </p:spTree>
    <p:extLst>
      <p:ext uri="{BB962C8B-B14F-4D97-AF65-F5344CB8AC3E}">
        <p14:creationId xmlns:p14="http://schemas.microsoft.com/office/powerpoint/2010/main" val="2295128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343872"/>
          </a:xfrm>
        </p:spPr>
        <p:txBody>
          <a:bodyPr/>
          <a:lstStyle/>
          <a:p>
            <a:r>
              <a:rPr lang="tr-TR" b="1" dirty="0"/>
              <a:t>b. Uygur metinleri:</a:t>
            </a:r>
            <a:r>
              <a:rPr lang="tr-TR" dirty="0"/>
              <a:t> Tarih sahnesinde Köktürklerden sonra çıkan Uygurların oluşturdukları metinlerdir. Budizm’i ve </a:t>
            </a:r>
            <a:r>
              <a:rPr lang="tr-TR" dirty="0" err="1"/>
              <a:t>Maniheizm’i</a:t>
            </a:r>
            <a:r>
              <a:rPr lang="tr-TR" dirty="0"/>
              <a:t> benimseyen Uygurlar, yeni dinlerinin de etkisiyle çeşitli taşlar ve kâğıtlar üzerine Uygur yazısı ile metinler yazmışlardır. </a:t>
            </a:r>
            <a:endParaRPr lang="tr-TR" dirty="0"/>
          </a:p>
        </p:txBody>
      </p:sp>
    </p:spTree>
    <p:extLst>
      <p:ext uri="{BB962C8B-B14F-4D97-AF65-F5344CB8AC3E}">
        <p14:creationId xmlns:p14="http://schemas.microsoft.com/office/powerpoint/2010/main" val="2174598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96752"/>
            <a:ext cx="8229600" cy="4389120"/>
          </a:xfrm>
        </p:spPr>
        <p:txBody>
          <a:bodyPr>
            <a:normAutofit fontScale="92500" lnSpcReduction="20000"/>
          </a:bodyPr>
          <a:lstStyle/>
          <a:p>
            <a:r>
              <a:rPr lang="tr-TR" b="1" dirty="0" smtClean="0"/>
              <a:t>c. </a:t>
            </a:r>
            <a:r>
              <a:rPr lang="tr-TR" b="1" dirty="0" err="1"/>
              <a:t>Karahanlı</a:t>
            </a:r>
            <a:r>
              <a:rPr lang="tr-TR" b="1" dirty="0"/>
              <a:t> metinleri:</a:t>
            </a:r>
            <a:r>
              <a:rPr lang="tr-TR" dirty="0"/>
              <a:t> 840-1212 tarihleri arasında, devlet ve medeniyet kuran </a:t>
            </a:r>
            <a:r>
              <a:rPr lang="tr-TR" dirty="0" err="1"/>
              <a:t>Karahanlılara</a:t>
            </a:r>
            <a:r>
              <a:rPr lang="tr-TR" dirty="0"/>
              <a:t> ait olan metinlerdir. İlk Müslüman Türk devleti olan </a:t>
            </a:r>
            <a:r>
              <a:rPr lang="tr-TR" dirty="0" err="1"/>
              <a:t>Karahanlılar</a:t>
            </a:r>
            <a:r>
              <a:rPr lang="tr-TR" dirty="0"/>
              <a:t> döneminde İslami dönemin etkilerini taşıyan Divân-ı Hikmet, </a:t>
            </a:r>
            <a:r>
              <a:rPr lang="tr-TR" dirty="0" err="1"/>
              <a:t>Atabetü’l-Hakayık</a:t>
            </a:r>
            <a:r>
              <a:rPr lang="tr-TR" dirty="0"/>
              <a:t>, </a:t>
            </a:r>
            <a:r>
              <a:rPr lang="tr-TR" dirty="0" err="1"/>
              <a:t>Dîvânü</a:t>
            </a:r>
            <a:r>
              <a:rPr lang="tr-TR" dirty="0"/>
              <a:t> </a:t>
            </a:r>
            <a:r>
              <a:rPr lang="tr-TR" dirty="0" err="1"/>
              <a:t>Lûgati’t</a:t>
            </a:r>
            <a:r>
              <a:rPr lang="tr-TR" dirty="0"/>
              <a:t>-Türk ve Kutadgu Bilig gibi eserler yazılmıştır.</a:t>
            </a:r>
          </a:p>
          <a:p>
            <a:r>
              <a:rPr lang="tr-TR" dirty="0"/>
              <a:t>Türkler, 12. yüzyıldan itibaren batıya ve kuzeye doğru yayılarak yeni yerleşim yerleri edinmiş, değişik kültürlerle içli dışlı olmuşlardır. Türklerin medeniyet dairesinde yapmış oldukları bu değişiklikler dillerine de yansımış, Türkçenin yapısında önemli değişiklikler meydana getirmiştir. Türkçe, bu dönemde Batı Türkçesi ve Kuzey-Doğu Türkçesi olmak üzere iki kola ayrılmıştır:</a:t>
            </a:r>
          </a:p>
          <a:p>
            <a:endParaRPr lang="tr-TR" dirty="0"/>
          </a:p>
        </p:txBody>
      </p:sp>
    </p:spTree>
    <p:extLst>
      <p:ext uri="{BB962C8B-B14F-4D97-AF65-F5344CB8AC3E}">
        <p14:creationId xmlns:p14="http://schemas.microsoft.com/office/powerpoint/2010/main" val="1039641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983832"/>
          </a:xfrm>
        </p:spPr>
        <p:txBody>
          <a:bodyPr>
            <a:normAutofit/>
          </a:bodyPr>
          <a:lstStyle/>
          <a:p>
            <a:r>
              <a:rPr lang="tr-TR" b="1" dirty="0"/>
              <a:t>B. BATI TÜRKÇESİ</a:t>
            </a:r>
            <a:endParaRPr lang="tr-TR" dirty="0"/>
          </a:p>
          <a:p>
            <a:pPr marL="0" indent="0">
              <a:buNone/>
            </a:pPr>
            <a:r>
              <a:rPr lang="tr-TR" dirty="0" smtClean="0"/>
              <a:t>Eski </a:t>
            </a:r>
            <a:r>
              <a:rPr lang="tr-TR" dirty="0"/>
              <a:t>Türkçe devresinden sonra Orta Asya’dan batıya doğru yayılan Batı Türklerinin kullandığı dildir. Batı Türkçesi 13. yüzyıldan günümüze kadar gelmiştir. </a:t>
            </a:r>
          </a:p>
          <a:p>
            <a:r>
              <a:rPr lang="tr-TR" b="1" dirty="0"/>
              <a:t>a. Eski Anadolu Türkçesi:</a:t>
            </a:r>
            <a:r>
              <a:rPr lang="tr-TR" dirty="0"/>
              <a:t> Batı Türkçesinin ilk devresidir. Eski Türkçenin izlerini taşıyan bu Türkçe, 13 ve 15. asırlarda Anadolu’da konuşulan Türkçedir. Batı Türkçesinin geçiş evresidir. </a:t>
            </a:r>
            <a:r>
              <a:rPr lang="tr-TR" dirty="0" smtClean="0"/>
              <a:t>Eski </a:t>
            </a:r>
            <a:r>
              <a:rPr lang="tr-TR" dirty="0"/>
              <a:t>Anadolu Türkçesi Selçuklular, Anadolu Beylikleri ve ilk Osmanlıların yazı dilidir. </a:t>
            </a:r>
            <a:endParaRPr lang="tr-TR" dirty="0"/>
          </a:p>
        </p:txBody>
      </p:sp>
    </p:spTree>
    <p:extLst>
      <p:ext uri="{BB962C8B-B14F-4D97-AF65-F5344CB8AC3E}">
        <p14:creationId xmlns:p14="http://schemas.microsoft.com/office/powerpoint/2010/main" val="2108877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5127848"/>
          </a:xfrm>
        </p:spPr>
        <p:txBody>
          <a:bodyPr/>
          <a:lstStyle/>
          <a:p>
            <a:r>
              <a:rPr lang="tr-TR" b="1" dirty="0" err="1" smtClean="0"/>
              <a:t>b.Osmanlı</a:t>
            </a:r>
            <a:r>
              <a:rPr lang="tr-TR" b="1" dirty="0" smtClean="0"/>
              <a:t> </a:t>
            </a:r>
            <a:r>
              <a:rPr lang="tr-TR" b="1" dirty="0"/>
              <a:t>Türkçesi:</a:t>
            </a:r>
            <a:r>
              <a:rPr lang="tr-TR" dirty="0"/>
              <a:t> Batı Türkçesinin ikinci devresidir. 16. yüzyıldan 20. yüzyılın başına kadar devam eder. Eski Anadolu Türkçesi ile Türkiye Türkçesi arasındaki dönemdir. </a:t>
            </a:r>
            <a:r>
              <a:rPr lang="tr-TR" dirty="0" smtClean="0"/>
              <a:t>Bu </a:t>
            </a:r>
            <a:r>
              <a:rPr lang="tr-TR" dirty="0"/>
              <a:t>dönemde kültürel etkileşimden dolayı dilimizde Arapça ve Farsça unsurlar, kelime ve terkipler bolca yer almıştır</a:t>
            </a:r>
            <a:r>
              <a:rPr lang="tr-TR" dirty="0" smtClean="0"/>
              <a:t>.</a:t>
            </a:r>
            <a:r>
              <a:rPr lang="tr-TR" b="1" dirty="0"/>
              <a:t> </a:t>
            </a:r>
            <a:endParaRPr lang="tr-TR" b="1" dirty="0" smtClean="0"/>
          </a:p>
          <a:p>
            <a:r>
              <a:rPr lang="tr-TR" b="1" dirty="0" smtClean="0"/>
              <a:t>c</a:t>
            </a:r>
            <a:r>
              <a:rPr lang="tr-TR" b="1" dirty="0"/>
              <a:t>. Türkiye Türkçesi:</a:t>
            </a:r>
            <a:r>
              <a:rPr lang="tr-TR" dirty="0"/>
              <a:t> Batı Türkçesinin üçüncü ve son devresidir. 1908 Meşrutiyeti ile başlayan ve günümüzde de varlığını sürdüren bir yazı dilidir. Bugün bu devrenin içinde bulunuyoruz. </a:t>
            </a:r>
            <a:endParaRPr lang="tr-TR" dirty="0"/>
          </a:p>
        </p:txBody>
      </p:sp>
    </p:spTree>
    <p:extLst>
      <p:ext uri="{BB962C8B-B14F-4D97-AF65-F5344CB8AC3E}">
        <p14:creationId xmlns:p14="http://schemas.microsoft.com/office/powerpoint/2010/main" val="111546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t>TÜRKLERİN KULLANDIĞI ALFABELER</a:t>
            </a:r>
            <a:endParaRPr lang="tr-TR" sz="3200" dirty="0"/>
          </a:p>
        </p:txBody>
      </p:sp>
      <p:sp>
        <p:nvSpPr>
          <p:cNvPr id="3" name="İçerik Yer Tutucusu 2"/>
          <p:cNvSpPr>
            <a:spLocks noGrp="1"/>
          </p:cNvSpPr>
          <p:nvPr>
            <p:ph idx="1"/>
          </p:nvPr>
        </p:nvSpPr>
        <p:spPr/>
        <p:txBody>
          <a:bodyPr>
            <a:normAutofit fontScale="85000" lnSpcReduction="10000"/>
          </a:bodyPr>
          <a:lstStyle/>
          <a:p>
            <a:r>
              <a:rPr lang="tr-TR" dirty="0"/>
              <a:t>Türk dilinin yazılmasında tarih boyunca çeşitli alfabelerden yararlanılmıştır. Bunlar: </a:t>
            </a:r>
            <a:r>
              <a:rPr lang="tr-TR" b="1" dirty="0"/>
              <a:t>Göktürk alfabesi, Uygur alfabesi, Arap alfabesi, Latin Alfabesi, Kiril </a:t>
            </a:r>
            <a:r>
              <a:rPr lang="tr-TR" b="1" dirty="0" err="1"/>
              <a:t>Alfabesi</a:t>
            </a:r>
            <a:r>
              <a:rPr lang="tr-TR" dirty="0" err="1"/>
              <a:t>’dir</a:t>
            </a:r>
            <a:r>
              <a:rPr lang="tr-TR" dirty="0"/>
              <a:t>.</a:t>
            </a:r>
          </a:p>
          <a:p>
            <a:pPr marL="0" indent="0">
              <a:buNone/>
            </a:pPr>
            <a:r>
              <a:rPr lang="tr-TR" b="1" dirty="0"/>
              <a:t>     </a:t>
            </a:r>
            <a:endParaRPr lang="tr-TR" dirty="0"/>
          </a:p>
          <a:p>
            <a:pPr marL="0" indent="0">
              <a:buNone/>
            </a:pPr>
            <a:r>
              <a:rPr lang="tr-TR" b="1" dirty="0"/>
              <a:t>1.</a:t>
            </a:r>
            <a:r>
              <a:rPr lang="tr-TR" b="1" u="sng" dirty="0"/>
              <a:t>Göktürk Alfabesi</a:t>
            </a:r>
            <a:endParaRPr lang="tr-TR" dirty="0"/>
          </a:p>
          <a:p>
            <a:pPr marL="0" indent="0">
              <a:buNone/>
            </a:pPr>
            <a:r>
              <a:rPr lang="tr-TR" b="1" dirty="0"/>
              <a:t>     </a:t>
            </a:r>
            <a:r>
              <a:rPr lang="tr-TR" dirty="0"/>
              <a:t>Bilinen ilk Türk alfabesidir. Eski bir Türk resim yazısından geldiği sanılan ve Türk yaşayışıyla ilgili bulunduğu anlaşılan bu alfabe ayrık harfli olduğundan, sert yüzeylere kazılmaya elverişlidir. Yazılı edebiyatımızın ilk önemli ürünleri olan </a:t>
            </a:r>
            <a:r>
              <a:rPr lang="tr-TR" b="1" dirty="0"/>
              <a:t>Göktürk Yazıtları</a:t>
            </a:r>
            <a:r>
              <a:rPr lang="tr-TR" dirty="0"/>
              <a:t> bu alfabeyle yazılmıştır</a:t>
            </a:r>
            <a:r>
              <a:rPr lang="tr-TR" dirty="0" smtClean="0"/>
              <a:t>. </a:t>
            </a:r>
            <a:r>
              <a:rPr lang="tr-TR" dirty="0"/>
              <a:t>Göktürk yazısı 38 harfli olup sağdan sola yazılır; satırları yukarıdan aşağıya doğru iner.</a:t>
            </a:r>
          </a:p>
          <a:p>
            <a:pPr marL="0" indent="0">
              <a:buNone/>
            </a:pPr>
            <a:r>
              <a:rPr lang="tr-TR" dirty="0"/>
              <a:t> </a:t>
            </a:r>
          </a:p>
          <a:p>
            <a:endParaRPr lang="tr-TR" dirty="0"/>
          </a:p>
        </p:txBody>
      </p:sp>
    </p:spTree>
    <p:extLst>
      <p:ext uri="{BB962C8B-B14F-4D97-AF65-F5344CB8AC3E}">
        <p14:creationId xmlns:p14="http://schemas.microsoft.com/office/powerpoint/2010/main" val="37076206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TotalTime>
  <Words>268</Words>
  <Application>Microsoft Office PowerPoint</Application>
  <PresentationFormat>Ekran Gösterisi (4:3)</PresentationFormat>
  <Paragraphs>29</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10. SINIF TÜRK DİLİ VE EDEBİYATI DERSİ KONU: TÜRK DİLİNİN TARİHİ GELİŞİMİ TÜRKLERİN KULLANDIĞI ALFABELER</vt:lpstr>
      <vt:lpstr>PowerPoint Sunusu</vt:lpstr>
      <vt:lpstr>PowerPoint Sunusu</vt:lpstr>
      <vt:lpstr>PowerPoint Sunusu</vt:lpstr>
      <vt:lpstr>PowerPoint Sunusu</vt:lpstr>
      <vt:lpstr>PowerPoint Sunusu</vt:lpstr>
      <vt:lpstr>PowerPoint Sunusu</vt:lpstr>
      <vt:lpstr>PowerPoint Sunusu</vt:lpstr>
      <vt:lpstr>TÜRKLERİN KULLANDIĞI ALFABELER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SINIF TÜRK DİLİ VE EDEBİYATI DERSİ KONU: TÜRK DİLİNİN TARİHİ GELİŞİMİ TÜRKLERİN KULLANDIĞI ALFABELER</dc:title>
  <cp:lastModifiedBy>casper-</cp:lastModifiedBy>
  <cp:revision>5</cp:revision>
  <dcterms:modified xsi:type="dcterms:W3CDTF">2020-09-24T13:06:52Z</dcterms:modified>
</cp:coreProperties>
</file>