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1" r:id="rId16"/>
    <p:sldId id="27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lbilgisi.net/wp-content/uploads/2013/10/Fiilimsiler-Kavram-Haritasi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71846"/>
          </a:xfrm>
        </p:spPr>
        <p:txBody>
          <a:bodyPr>
            <a:normAutofit/>
          </a:bodyPr>
          <a:lstStyle/>
          <a:p>
            <a:r>
              <a:rPr lang="tr-TR" dirty="0" smtClean="0"/>
              <a:t>DERS:TÜRK DİLİ VE EDEBİYATI</a:t>
            </a:r>
            <a:br>
              <a:rPr lang="tr-TR" dirty="0" smtClean="0"/>
            </a:br>
            <a:r>
              <a:rPr lang="tr-TR" sz="4900" dirty="0" smtClean="0"/>
              <a:t>KONU:FİİLİMSİLER(EYLEMSİ)</a:t>
            </a:r>
            <a:endParaRPr lang="tr-TR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857784"/>
          </a:xfrm>
        </p:spPr>
        <p:txBody>
          <a:bodyPr/>
          <a:lstStyle/>
          <a:p>
            <a:r>
              <a:rPr lang="tr-TR" b="1" dirty="0" smtClean="0"/>
              <a:t>3.Zarf-Fiil (Bağ-Fiil, Ulaç)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Eylemlerden "-ip, (-</a:t>
            </a:r>
            <a:r>
              <a:rPr lang="tr-TR" dirty="0" err="1" smtClean="0"/>
              <a:t>ıp</a:t>
            </a:r>
            <a:r>
              <a:rPr lang="tr-TR" dirty="0" smtClean="0"/>
              <a:t>, -</a:t>
            </a:r>
            <a:r>
              <a:rPr lang="tr-TR" dirty="0" err="1" smtClean="0"/>
              <a:t>up</a:t>
            </a:r>
            <a:r>
              <a:rPr lang="tr-TR" dirty="0" smtClean="0"/>
              <a:t>, -</a:t>
            </a:r>
            <a:r>
              <a:rPr lang="tr-TR" dirty="0" err="1" smtClean="0"/>
              <a:t>üp</a:t>
            </a:r>
            <a:r>
              <a:rPr lang="tr-TR" dirty="0" smtClean="0"/>
              <a:t>), -erek (-arak), -</a:t>
            </a:r>
            <a:r>
              <a:rPr lang="tr-TR" dirty="0" err="1" smtClean="0"/>
              <a:t>meden</a:t>
            </a:r>
            <a:r>
              <a:rPr lang="tr-TR" dirty="0" smtClean="0"/>
              <a:t> (-</a:t>
            </a:r>
            <a:r>
              <a:rPr lang="tr-TR" dirty="0" err="1" smtClean="0"/>
              <a:t>madan</a:t>
            </a:r>
            <a:r>
              <a:rPr lang="tr-TR" dirty="0" smtClean="0"/>
              <a:t>), -</a:t>
            </a:r>
            <a:r>
              <a:rPr lang="tr-TR" dirty="0" err="1" smtClean="0"/>
              <a:t>meksizin</a:t>
            </a:r>
            <a:r>
              <a:rPr lang="tr-TR" dirty="0" smtClean="0"/>
              <a:t> (-</a:t>
            </a:r>
            <a:r>
              <a:rPr lang="tr-TR" dirty="0" err="1" smtClean="0"/>
              <a:t>maksızın</a:t>
            </a:r>
            <a:r>
              <a:rPr lang="tr-TR" dirty="0" smtClean="0"/>
              <a:t>), -dikçe (-</a:t>
            </a:r>
            <a:r>
              <a:rPr lang="tr-TR" dirty="0" err="1" smtClean="0"/>
              <a:t>dıkça</a:t>
            </a:r>
            <a:r>
              <a:rPr lang="tr-TR" dirty="0" smtClean="0"/>
              <a:t>, -</a:t>
            </a:r>
            <a:r>
              <a:rPr lang="tr-TR" dirty="0" err="1" smtClean="0"/>
              <a:t>tıkça</a:t>
            </a:r>
            <a:r>
              <a:rPr lang="tr-TR" dirty="0" smtClean="0"/>
              <a:t>), -ince (-</a:t>
            </a:r>
            <a:r>
              <a:rPr lang="tr-TR" dirty="0" err="1" smtClean="0"/>
              <a:t>ınca</a:t>
            </a:r>
            <a:r>
              <a:rPr lang="tr-TR" dirty="0" smtClean="0"/>
              <a:t>),-eli (-alı),-</a:t>
            </a:r>
            <a:r>
              <a:rPr lang="tr-TR" dirty="0" err="1" smtClean="0"/>
              <a:t>ken</a:t>
            </a:r>
            <a:r>
              <a:rPr lang="tr-TR" dirty="0" smtClean="0"/>
              <a:t>,-a (…-a …-a), …-r …-</a:t>
            </a:r>
            <a:r>
              <a:rPr lang="tr-TR" dirty="0" err="1" smtClean="0"/>
              <a:t>mez</a:t>
            </a:r>
            <a:r>
              <a:rPr lang="tr-TR" dirty="0" smtClean="0"/>
              <a:t> (…- r …-</a:t>
            </a:r>
            <a:r>
              <a:rPr lang="tr-TR" dirty="0" err="1" smtClean="0"/>
              <a:t>maz</a:t>
            </a:r>
            <a:r>
              <a:rPr lang="tr-TR" dirty="0" smtClean="0"/>
              <a:t>), -</a:t>
            </a:r>
            <a:r>
              <a:rPr lang="tr-TR" dirty="0" err="1" smtClean="0"/>
              <a:t>esiye</a:t>
            </a:r>
            <a:r>
              <a:rPr lang="tr-TR" dirty="0" smtClean="0"/>
              <a:t> (-asıya), -</a:t>
            </a:r>
            <a:r>
              <a:rPr lang="tr-TR" dirty="0" err="1" smtClean="0"/>
              <a:t>casına</a:t>
            </a:r>
            <a:r>
              <a:rPr lang="tr-TR" dirty="0" smtClean="0"/>
              <a:t> (-</a:t>
            </a:r>
            <a:r>
              <a:rPr lang="tr-TR" dirty="0" err="1" smtClean="0"/>
              <a:t>cesine</a:t>
            </a:r>
            <a:r>
              <a:rPr lang="tr-TR" dirty="0" smtClean="0"/>
              <a:t>)" ekleriyle türetilip zarf görevinde kullanılan sözcüklerdir. Cümleleri zaman veya durum yönüyle tamamlar.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ÖRNEKLER:</a:t>
            </a:r>
          </a:p>
          <a:p>
            <a:pPr>
              <a:buFont typeface="Wingdings" pitchFamily="2" charset="2"/>
              <a:buChar char="Ø"/>
            </a:pPr>
            <a:r>
              <a:rPr lang="tr-TR" i="1" dirty="0" smtClean="0"/>
              <a:t>Çocuklar gül</a:t>
            </a:r>
            <a:r>
              <a:rPr lang="tr-TR" b="1" i="1" dirty="0" smtClean="0"/>
              <a:t>e </a:t>
            </a:r>
            <a:r>
              <a:rPr lang="tr-TR" i="1" dirty="0" smtClean="0"/>
              <a:t>oynay</a:t>
            </a:r>
            <a:r>
              <a:rPr lang="tr-TR" b="1" i="1" dirty="0" smtClean="0"/>
              <a:t>a</a:t>
            </a:r>
            <a:r>
              <a:rPr lang="tr-TR" i="1" dirty="0" smtClean="0"/>
              <a:t> evlerine gittiler. (durum)</a:t>
            </a:r>
          </a:p>
          <a:p>
            <a:pPr>
              <a:buFont typeface="Wingdings" pitchFamily="2" charset="2"/>
              <a:buChar char="Ø"/>
            </a:pPr>
            <a:r>
              <a:rPr lang="tr-TR" i="1" dirty="0" smtClean="0"/>
              <a:t>Zaman yel ol</a:t>
            </a:r>
            <a:r>
              <a:rPr lang="tr-TR" b="1" i="1" dirty="0" smtClean="0"/>
              <a:t>up</a:t>
            </a:r>
            <a:r>
              <a:rPr lang="tr-TR" i="1" dirty="0" smtClean="0"/>
              <a:t> akıyor, kuş olup uçuyor. (durum)</a:t>
            </a:r>
          </a:p>
          <a:p>
            <a:pPr>
              <a:buFont typeface="Wingdings" pitchFamily="2" charset="2"/>
              <a:buChar char="Ø"/>
            </a:pPr>
            <a:r>
              <a:rPr lang="tr-TR" i="1" dirty="0" smtClean="0"/>
              <a:t>Çiftliğe doğru </a:t>
            </a:r>
            <a:r>
              <a:rPr lang="tr-TR" dirty="0" smtClean="0"/>
              <a:t>istemey</a:t>
            </a:r>
            <a:r>
              <a:rPr lang="tr-TR" b="1" i="1" dirty="0" smtClean="0"/>
              <a:t>erek</a:t>
            </a:r>
            <a:r>
              <a:rPr lang="tr-TR" i="1" dirty="0" smtClean="0"/>
              <a:t> yürüdü. (durum)</a:t>
            </a:r>
          </a:p>
          <a:p>
            <a:pPr>
              <a:buFont typeface="Wingdings" pitchFamily="2" charset="2"/>
              <a:buChar char="Ø"/>
            </a:pPr>
            <a:r>
              <a:rPr lang="tr-TR" i="1" dirty="0" smtClean="0"/>
              <a:t>Sorulara </a:t>
            </a:r>
            <a:r>
              <a:rPr lang="tr-TR" dirty="0" smtClean="0"/>
              <a:t>düşün</a:t>
            </a:r>
            <a:r>
              <a:rPr lang="tr-TR" b="1" i="1" dirty="0" smtClean="0"/>
              <a:t>meden</a:t>
            </a:r>
            <a:r>
              <a:rPr lang="tr-TR" i="1" dirty="0" smtClean="0"/>
              <a:t> cevap verdi. (durum)</a:t>
            </a:r>
          </a:p>
          <a:p>
            <a:pPr>
              <a:buFont typeface="Wingdings" pitchFamily="2" charset="2"/>
              <a:buChar char="Ø"/>
            </a:pPr>
            <a:r>
              <a:rPr lang="tr-TR" i="1" dirty="0" smtClean="0"/>
              <a:t>Çocuğun yüzüne </a:t>
            </a:r>
            <a:r>
              <a:rPr lang="tr-TR" dirty="0" smtClean="0"/>
              <a:t>bak</a:t>
            </a:r>
            <a:r>
              <a:rPr lang="tr-TR" b="1" i="1" dirty="0" smtClean="0"/>
              <a:t>tıkça</a:t>
            </a:r>
            <a:r>
              <a:rPr lang="tr-TR" i="1" dirty="0" smtClean="0"/>
              <a:t> onu hatırlıyordu. (zaman)</a:t>
            </a:r>
          </a:p>
          <a:p>
            <a:pPr>
              <a:buFont typeface="Wingdings" pitchFamily="2" charset="2"/>
              <a:buChar char="Ø"/>
            </a:pPr>
            <a:r>
              <a:rPr lang="tr-TR" i="1" dirty="0" smtClean="0"/>
              <a:t>Akşam </a:t>
            </a:r>
            <a:r>
              <a:rPr lang="tr-TR" dirty="0" smtClean="0"/>
              <a:t>ol</a:t>
            </a:r>
            <a:r>
              <a:rPr lang="tr-TR" b="1" i="1" dirty="0" smtClean="0"/>
              <a:t>unca</a:t>
            </a:r>
            <a:r>
              <a:rPr lang="tr-TR" i="1" dirty="0" smtClean="0"/>
              <a:t> komşular bahçede toplanırdı. (zaman)</a:t>
            </a:r>
          </a:p>
          <a:p>
            <a:pPr>
              <a:buFont typeface="Wingdings" pitchFamily="2" charset="2"/>
              <a:buChar char="Ø"/>
            </a:pPr>
            <a:r>
              <a:rPr lang="tr-TR" i="1" dirty="0" smtClean="0"/>
              <a:t>Okulunu </a:t>
            </a:r>
            <a:r>
              <a:rPr lang="tr-TR" dirty="0" smtClean="0"/>
              <a:t>bitir</a:t>
            </a:r>
            <a:r>
              <a:rPr lang="tr-TR" b="1" i="1" dirty="0" smtClean="0"/>
              <a:t>eli</a:t>
            </a:r>
            <a:r>
              <a:rPr lang="tr-TR" i="1" dirty="0" smtClean="0"/>
              <a:t> bir yıl bile olmamıştı. (zaman)</a:t>
            </a:r>
          </a:p>
          <a:p>
            <a:pPr>
              <a:buFont typeface="Wingdings" pitchFamily="2" charset="2"/>
              <a:buChar char="Ø"/>
            </a:pPr>
            <a:r>
              <a:rPr lang="tr-TR" i="1" dirty="0" smtClean="0"/>
              <a:t>Ders </a:t>
            </a:r>
            <a:r>
              <a:rPr lang="tr-TR" dirty="0" smtClean="0"/>
              <a:t>çalışır</a:t>
            </a:r>
            <a:r>
              <a:rPr lang="tr-TR" b="1" i="1" dirty="0" smtClean="0"/>
              <a:t>ken</a:t>
            </a:r>
            <a:r>
              <a:rPr lang="tr-TR" i="1" dirty="0" smtClean="0"/>
              <a:t> odada kimseyi istemezdi. (zaman)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Sizinle </a:t>
            </a:r>
            <a:r>
              <a:rPr lang="tr-TR" dirty="0" smtClean="0"/>
              <a:t>İstanbul’a gel</a:t>
            </a:r>
            <a:r>
              <a:rPr lang="tr-TR" b="1" dirty="0" smtClean="0"/>
              <a:t>ince</a:t>
            </a:r>
            <a:r>
              <a:rPr lang="tr-TR" dirty="0" smtClean="0"/>
              <a:t> görüşürüz.</a:t>
            </a:r>
            <a:r>
              <a:rPr lang="tr-TR" dirty="0" smtClean="0"/>
              <a:t> </a:t>
            </a:r>
            <a:r>
              <a:rPr lang="tr-TR" dirty="0" smtClean="0"/>
              <a:t>(zaman)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r>
              <a:rPr lang="tr-TR" b="1" dirty="0" smtClean="0"/>
              <a:t>NOT1:</a:t>
            </a:r>
            <a:r>
              <a:rPr lang="tr-TR" dirty="0" smtClean="0"/>
              <a:t> Zarf fiil eklerinden "-</a:t>
            </a:r>
            <a:r>
              <a:rPr lang="tr-TR" dirty="0" err="1" smtClean="0"/>
              <a:t>ken</a:t>
            </a:r>
            <a:r>
              <a:rPr lang="tr-TR" dirty="0" smtClean="0"/>
              <a:t>" ad soylu sözcüklere de eklenebilir. Bu durumda, eklendiği sözcüğe zarf görevi kazandırır ama onu eylemsi yapmaz.</a:t>
            </a:r>
          </a:p>
          <a:p>
            <a:pPr>
              <a:buFont typeface="Wingdings" pitchFamily="2" charset="2"/>
              <a:buChar char="ü"/>
            </a:pPr>
            <a:r>
              <a:rPr lang="tr-TR" i="1" dirty="0" smtClean="0"/>
              <a:t>Yağmur </a:t>
            </a:r>
            <a:r>
              <a:rPr lang="tr-TR" b="1" i="1" dirty="0" smtClean="0"/>
              <a:t>yağarken</a:t>
            </a:r>
            <a:r>
              <a:rPr lang="tr-TR" i="1" dirty="0" smtClean="0"/>
              <a:t> evden dışarı çıktım.</a:t>
            </a:r>
          </a:p>
          <a:p>
            <a:pPr>
              <a:buFont typeface="Wingdings" pitchFamily="2" charset="2"/>
              <a:buChar char="ü"/>
            </a:pPr>
            <a:r>
              <a:rPr lang="tr-TR" i="1" dirty="0" smtClean="0"/>
              <a:t>Konuya </a:t>
            </a:r>
            <a:r>
              <a:rPr lang="tr-TR" b="1" i="1" dirty="0" smtClean="0"/>
              <a:t>başlarken</a:t>
            </a:r>
            <a:r>
              <a:rPr lang="tr-TR" i="1" dirty="0" smtClean="0"/>
              <a:t> bazı kaynak kitaplar tavsiye etti.</a:t>
            </a:r>
          </a:p>
          <a:p>
            <a:pPr>
              <a:buFont typeface="Wingdings" pitchFamily="2" charset="2"/>
              <a:buChar char="ü"/>
            </a:pPr>
            <a:r>
              <a:rPr lang="tr-TR" i="1" dirty="0" smtClean="0"/>
              <a:t>Dün </a:t>
            </a:r>
            <a:r>
              <a:rPr lang="tr-TR" b="1" i="1" dirty="0" smtClean="0"/>
              <a:t>evdeyken</a:t>
            </a:r>
            <a:r>
              <a:rPr lang="tr-TR" i="1" dirty="0" smtClean="0"/>
              <a:t> kapının zili çalıverdi.</a:t>
            </a:r>
          </a:p>
          <a:p>
            <a:pPr>
              <a:buFont typeface="Wingdings" pitchFamily="2" charset="2"/>
              <a:buChar char="ü"/>
            </a:pPr>
            <a:r>
              <a:rPr lang="tr-TR" i="1" dirty="0" smtClean="0"/>
              <a:t>Babam </a:t>
            </a:r>
            <a:r>
              <a:rPr lang="tr-TR" b="1" i="1" dirty="0" smtClean="0"/>
              <a:t>öğrenciyken</a:t>
            </a:r>
            <a:r>
              <a:rPr lang="tr-TR" i="1" dirty="0" smtClean="0"/>
              <a:t> burada kimsecikler yokmuş.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 cümlelerin </a:t>
            </a:r>
            <a:r>
              <a:rPr lang="tr-TR" b="1" dirty="0" smtClean="0"/>
              <a:t>birincisinde</a:t>
            </a:r>
            <a:r>
              <a:rPr lang="tr-TR" dirty="0" smtClean="0"/>
              <a:t> "yağ-" eylemine gelen ve ikincisinde "başla-" eylemine gelen "-</a:t>
            </a:r>
            <a:r>
              <a:rPr lang="tr-TR" dirty="0" err="1" smtClean="0"/>
              <a:t>ken</a:t>
            </a:r>
            <a:r>
              <a:rPr lang="tr-TR" dirty="0" smtClean="0"/>
              <a:t>" eki zarf-fiil oluştururken, üçüncüsünde "ev" ismine, dördüncüsünde "öğrenci" ismine geldiği için zarf-fiil oluşturmamıştır.</a:t>
            </a:r>
          </a:p>
          <a:p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SORULAR: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b="1" dirty="0" smtClean="0">
                <a:latin typeface="+mj-lt"/>
              </a:rPr>
              <a:t>1.</a:t>
            </a:r>
            <a:r>
              <a:rPr lang="tr-TR" dirty="0" smtClean="0"/>
              <a:t>(I) Küçük bir parktı burası. (II) Şehrin yüksek tepelerinden birindeydi. (III) Yeni yapılmıştı. (IV) Küçük çamlar, çiçek öbekleri, çimenler, daracık yollar… (V) Belediyeye ait, üzerinde numaralar bulunan kanepeler…</a:t>
            </a:r>
            <a:br>
              <a:rPr lang="tr-TR" dirty="0" smtClean="0"/>
            </a:br>
            <a:r>
              <a:rPr lang="tr-TR" b="1" dirty="0" smtClean="0"/>
              <a:t>Yukarıdaki numaralanmış cümlelerin hangisinde sıfat-fiil vardır?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A) I.   B) II.   C) III.   D) IV.   E) V.</a:t>
            </a:r>
          </a:p>
          <a:p>
            <a:pPr>
              <a:buNone/>
            </a:pPr>
            <a:r>
              <a:rPr lang="tr-TR" b="1" dirty="0" smtClean="0">
                <a:latin typeface="+mj-lt"/>
              </a:rPr>
              <a:t>	2. </a:t>
            </a:r>
            <a:r>
              <a:rPr lang="tr-TR" u="sng" dirty="0" smtClean="0"/>
              <a:t>I)Sevmiyorum</a:t>
            </a:r>
            <a:r>
              <a:rPr lang="tr-TR" dirty="0" smtClean="0"/>
              <a:t> suyunda </a:t>
            </a:r>
            <a:r>
              <a:rPr lang="tr-TR" u="sng" dirty="0" smtClean="0"/>
              <a:t>(II)yıkanmamış</a:t>
            </a:r>
            <a:r>
              <a:rPr lang="tr-TR" dirty="0" smtClean="0"/>
              <a:t> rüzgarı</a:t>
            </a:r>
            <a:br>
              <a:rPr lang="tr-TR" dirty="0" smtClean="0"/>
            </a:br>
            <a:r>
              <a:rPr lang="tr-TR" u="sng" dirty="0" smtClean="0"/>
              <a:t>(III)Dalgaların</a:t>
            </a:r>
            <a:r>
              <a:rPr lang="tr-TR" dirty="0" smtClean="0"/>
              <a:t> gözümde tütüyor mavi, yeşil…</a:t>
            </a:r>
            <a:br>
              <a:rPr lang="tr-TR" dirty="0" smtClean="0"/>
            </a:br>
            <a:r>
              <a:rPr lang="tr-TR" dirty="0" smtClean="0"/>
              <a:t>İçimi </a:t>
            </a:r>
            <a:r>
              <a:rPr lang="tr-TR" u="sng" dirty="0" smtClean="0"/>
              <a:t>(IV)güldürmüyor</a:t>
            </a:r>
            <a:r>
              <a:rPr lang="tr-TR" dirty="0" smtClean="0"/>
              <a:t> sensiz ay ışıkları</a:t>
            </a:r>
            <a:br>
              <a:rPr lang="tr-TR" dirty="0" smtClean="0"/>
            </a:br>
            <a:r>
              <a:rPr lang="tr-TR" dirty="0" smtClean="0"/>
              <a:t>Ufkunda </a:t>
            </a:r>
            <a:r>
              <a:rPr lang="tr-TR" u="sng" dirty="0" smtClean="0"/>
              <a:t>(V)yükselmeyen</a:t>
            </a:r>
            <a:r>
              <a:rPr lang="tr-TR" dirty="0" smtClean="0"/>
              <a:t> güneşler güneş değil</a:t>
            </a:r>
            <a:br>
              <a:rPr lang="tr-TR" dirty="0" smtClean="0"/>
            </a:br>
            <a:r>
              <a:rPr lang="tr-TR" b="1" dirty="0" smtClean="0"/>
              <a:t>Bu dizelerde geçen numaralanmış sözcüklerden hangileri eylemsidir?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A) I. ve II.   B) II. ve III.   C) II. ve V.   D) III. ve IV.  </a:t>
            </a:r>
          </a:p>
          <a:p>
            <a:pPr>
              <a:buNone/>
            </a:pPr>
            <a:r>
              <a:rPr lang="tr-TR" dirty="0" smtClean="0"/>
              <a:t>	 E) IV. ve V.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58959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   İsim-fiil eklerini alan kimi sözcükler, zaman içerisinde eylemsi özelliğini yitirip somut isme dönüşür.</a:t>
            </a:r>
          </a:p>
          <a:p>
            <a:pPr>
              <a:buNone/>
            </a:pPr>
            <a:r>
              <a:rPr lang="tr-TR" b="1" dirty="0" smtClean="0"/>
              <a:t>	3.Aşağıdaki cümlelerin hangisinde buna uygun bir kullanım </a:t>
            </a:r>
            <a:r>
              <a:rPr lang="tr-TR" b="1" u="sng" dirty="0" smtClean="0"/>
              <a:t>yoktur</a:t>
            </a:r>
            <a:r>
              <a:rPr lang="tr-TR" b="1" dirty="0" smtClean="0"/>
              <a:t>?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A)   Kapının girişinde bekliyordu bizi babam.</a:t>
            </a:r>
          </a:p>
          <a:p>
            <a:pPr>
              <a:buNone/>
            </a:pPr>
            <a:r>
              <a:rPr lang="tr-TR" dirty="0" smtClean="0"/>
              <a:t>B)   En sevdiğim yemeğin ne olduğunu biliyor musun?</a:t>
            </a:r>
          </a:p>
          <a:p>
            <a:pPr>
              <a:buNone/>
            </a:pPr>
            <a:r>
              <a:rPr lang="tr-TR" dirty="0" smtClean="0"/>
              <a:t>C)   Gözlerindeki sürme sana ayrı bir güzellik katmış.</a:t>
            </a:r>
          </a:p>
          <a:p>
            <a:pPr>
              <a:buNone/>
            </a:pPr>
            <a:r>
              <a:rPr lang="tr-TR" dirty="0" smtClean="0"/>
              <a:t>D)   Elindeki çakmağın baba yadigârı olduğunu söyledi.</a:t>
            </a:r>
          </a:p>
          <a:p>
            <a:pPr>
              <a:buNone/>
            </a:pPr>
            <a:r>
              <a:rPr lang="tr-TR" dirty="0" smtClean="0"/>
              <a:t>E)   Konukları  bekleme odasına alırsanız iyi olur. </a:t>
            </a:r>
          </a:p>
          <a:p>
            <a:pPr>
              <a:buNone/>
            </a:pPr>
            <a:r>
              <a:rPr lang="tr-TR" b="1" dirty="0" smtClean="0"/>
              <a:t>    4.Aşağıdakilerden hangisinde "-</a:t>
            </a:r>
            <a:r>
              <a:rPr lang="tr-TR" b="1" dirty="0" err="1" smtClean="0"/>
              <a:t>ken</a:t>
            </a:r>
            <a:r>
              <a:rPr lang="tr-TR" b="1" dirty="0" smtClean="0"/>
              <a:t>" eki farklı türde bir sözcüğe getirilmiştir?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A)   Ayrılırken bir el dahi sallamadı.</a:t>
            </a:r>
          </a:p>
          <a:p>
            <a:pPr>
              <a:buNone/>
            </a:pPr>
            <a:r>
              <a:rPr lang="tr-TR" dirty="0" smtClean="0"/>
              <a:t>B)   Böyleleri insanı gülerken ağlatır.</a:t>
            </a:r>
          </a:p>
          <a:p>
            <a:pPr>
              <a:buNone/>
            </a:pPr>
            <a:r>
              <a:rPr lang="tr-TR" dirty="0" smtClean="0"/>
              <a:t>C)   İnsanın kıymeti, yaşarken anlaşılmaz.</a:t>
            </a:r>
          </a:p>
          <a:p>
            <a:pPr>
              <a:buNone/>
            </a:pPr>
            <a:r>
              <a:rPr lang="tr-TR" dirty="0" smtClean="0"/>
              <a:t>D)   Küçükken her şey toz pembe görünür.</a:t>
            </a:r>
          </a:p>
          <a:p>
            <a:pPr>
              <a:buNone/>
            </a:pPr>
            <a:r>
              <a:rPr lang="tr-TR" dirty="0" smtClean="0"/>
              <a:t>E)   Kitap okurken gözlerim yaşarıyor. 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/>
              <a:t>5. Aşağıdaki dizelerin hangisinde altı çizili eylemsi diğerlerinden </a:t>
            </a:r>
            <a:r>
              <a:rPr lang="tr-TR" b="1" u="sng" dirty="0" smtClean="0"/>
              <a:t>farklı</a:t>
            </a:r>
            <a:r>
              <a:rPr lang="tr-TR" b="1" dirty="0" smtClean="0"/>
              <a:t> türde bir eylemsidir?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A) Sanki hiç görmemişti, </a:t>
            </a:r>
            <a:r>
              <a:rPr lang="tr-TR" u="sng" dirty="0" smtClean="0"/>
              <a:t>şaşılacak</a:t>
            </a:r>
            <a:r>
              <a:rPr lang="tr-TR" dirty="0" smtClean="0"/>
              <a:t> şey sanmıştı.</a:t>
            </a:r>
          </a:p>
          <a:p>
            <a:pPr>
              <a:buNone/>
            </a:pPr>
            <a:r>
              <a:rPr lang="tr-TR" dirty="0" smtClean="0"/>
              <a:t>B) Kışlık giysilere </a:t>
            </a:r>
            <a:r>
              <a:rPr lang="tr-TR" u="sng" dirty="0" smtClean="0"/>
              <a:t>sinmiş</a:t>
            </a:r>
            <a:r>
              <a:rPr lang="tr-TR" dirty="0" smtClean="0"/>
              <a:t> naftalin kokusu çıktı.</a:t>
            </a:r>
          </a:p>
          <a:p>
            <a:pPr>
              <a:buNone/>
            </a:pPr>
            <a:r>
              <a:rPr lang="tr-TR" dirty="0" smtClean="0"/>
              <a:t>C) </a:t>
            </a:r>
            <a:r>
              <a:rPr lang="tr-TR" u="sng" dirty="0" smtClean="0"/>
              <a:t>Ağlayınca</a:t>
            </a:r>
            <a:r>
              <a:rPr lang="tr-TR" dirty="0" smtClean="0"/>
              <a:t> zamanın çabuk geçeceğini sanırdı.</a:t>
            </a:r>
          </a:p>
          <a:p>
            <a:pPr>
              <a:buNone/>
            </a:pPr>
            <a:r>
              <a:rPr lang="tr-TR" dirty="0" smtClean="0"/>
              <a:t>D) </a:t>
            </a:r>
            <a:r>
              <a:rPr lang="tr-TR" u="sng" dirty="0" smtClean="0"/>
              <a:t>Bilinmedik</a:t>
            </a:r>
            <a:r>
              <a:rPr lang="tr-TR" dirty="0" smtClean="0"/>
              <a:t> tarihlerde doğduğuna inanırdı.</a:t>
            </a:r>
          </a:p>
          <a:p>
            <a:pPr>
              <a:buNone/>
            </a:pPr>
            <a:r>
              <a:rPr lang="tr-TR" dirty="0" smtClean="0"/>
              <a:t>E) </a:t>
            </a:r>
            <a:r>
              <a:rPr lang="tr-TR" u="sng" dirty="0" smtClean="0"/>
              <a:t>Unutulan</a:t>
            </a:r>
            <a:r>
              <a:rPr lang="tr-TR" dirty="0" smtClean="0"/>
              <a:t> kuş adlarını hatırladı birden</a:t>
            </a:r>
          </a:p>
          <a:p>
            <a:pPr>
              <a:buNone/>
            </a:pPr>
            <a:r>
              <a:rPr lang="tr-TR" b="1" dirty="0" smtClean="0"/>
              <a:t>6. Aşağıdaki dizelerin hangisinde altı çizili sözcük eylemsidir?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A) </a:t>
            </a:r>
            <a:r>
              <a:rPr lang="tr-TR" u="sng" dirty="0" smtClean="0"/>
              <a:t>Vazgeçtim</a:t>
            </a:r>
            <a:r>
              <a:rPr lang="tr-TR" dirty="0" smtClean="0"/>
              <a:t> bu dünyadan, tek ölüm paklar beni</a:t>
            </a:r>
          </a:p>
          <a:p>
            <a:pPr>
              <a:buNone/>
            </a:pPr>
            <a:r>
              <a:rPr lang="tr-TR" dirty="0" smtClean="0"/>
              <a:t>B) Ayaklar altında </a:t>
            </a:r>
            <a:r>
              <a:rPr lang="tr-TR" u="sng" dirty="0" smtClean="0"/>
              <a:t>sürünür</a:t>
            </a:r>
            <a:r>
              <a:rPr lang="tr-TR" dirty="0" smtClean="0"/>
              <a:t> insan onuru</a:t>
            </a:r>
          </a:p>
          <a:p>
            <a:pPr>
              <a:buNone/>
            </a:pPr>
            <a:r>
              <a:rPr lang="tr-TR" dirty="0" smtClean="0"/>
              <a:t>C) Artık demir </a:t>
            </a:r>
            <a:r>
              <a:rPr lang="tr-TR" u="sng" dirty="0" smtClean="0"/>
              <a:t>almak</a:t>
            </a:r>
            <a:r>
              <a:rPr lang="tr-TR" dirty="0" smtClean="0"/>
              <a:t> günü gelmişse zamandan</a:t>
            </a:r>
          </a:p>
          <a:p>
            <a:pPr>
              <a:buNone/>
            </a:pPr>
            <a:r>
              <a:rPr lang="tr-TR" dirty="0" smtClean="0"/>
              <a:t>D) Erdem ve adalet dağlara </a:t>
            </a:r>
            <a:r>
              <a:rPr lang="tr-TR" u="sng" dirty="0" smtClean="0"/>
              <a:t>kaldırılmış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E) Gördüm, her şey </a:t>
            </a:r>
            <a:r>
              <a:rPr lang="tr-TR" u="sng" dirty="0" smtClean="0"/>
              <a:t>bozulur</a:t>
            </a:r>
            <a:r>
              <a:rPr lang="tr-TR" dirty="0" smtClean="0"/>
              <a:t>, sonsuz sürüp gidemez.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Yularından (I)tutup (II)gezdirirken altımdaki atı</a:t>
            </a:r>
          </a:p>
          <a:p>
            <a:pPr>
              <a:buNone/>
            </a:pPr>
            <a:r>
              <a:rPr lang="tr-TR" dirty="0" smtClean="0"/>
              <a:t>Taktikler veriyor (III)oldukça düzgün bir Türkçeyle</a:t>
            </a:r>
          </a:p>
          <a:p>
            <a:pPr>
              <a:buNone/>
            </a:pPr>
            <a:r>
              <a:rPr lang="tr-TR" dirty="0" smtClean="0"/>
              <a:t>Ağzındaki Samsun sigarasına (IV)kilitlenmiş gözlerim</a:t>
            </a:r>
          </a:p>
          <a:p>
            <a:pPr>
              <a:buNone/>
            </a:pPr>
            <a:r>
              <a:rPr lang="tr-TR" dirty="0" smtClean="0"/>
              <a:t>Bilinçaltıma bir sürü soru (V)yollarken</a:t>
            </a:r>
          </a:p>
          <a:p>
            <a:pPr>
              <a:buNone/>
            </a:pPr>
            <a:r>
              <a:rPr lang="tr-TR" dirty="0" smtClean="0"/>
              <a:t>Esneklik, diyor, rahat bir duruş ve denge</a:t>
            </a:r>
          </a:p>
          <a:p>
            <a:pPr>
              <a:buNone/>
            </a:pPr>
            <a:r>
              <a:rPr lang="tr-TR" b="1" dirty="0" smtClean="0"/>
              <a:t>7. Yukarıdaki dizelerde numaralanmış sözcüklerden hangisi, diğerlerinden farklı türde bir eylemsidir?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A) I.   B) II.   C) III.   D) IV.   E) V.</a:t>
            </a:r>
          </a:p>
          <a:p>
            <a:pPr>
              <a:buNone/>
            </a:pPr>
            <a:r>
              <a:rPr lang="tr-TR" dirty="0" smtClean="0"/>
              <a:t> </a:t>
            </a:r>
            <a:r>
              <a:rPr lang="tr-TR" b="1" dirty="0" smtClean="0"/>
              <a:t>8.</a:t>
            </a:r>
            <a:r>
              <a:rPr lang="tr-TR" dirty="0" smtClean="0"/>
              <a:t> Şeffaf bir (I)akış; ileride yeniden, içinden (II)geçerken, başkasına (III)rastlayınca (IV)kırılmamayı (V)dileyen ışık.</a:t>
            </a:r>
          </a:p>
          <a:p>
            <a:pPr>
              <a:buNone/>
            </a:pPr>
            <a:r>
              <a:rPr lang="tr-TR" b="1" dirty="0" smtClean="0"/>
              <a:t>Yukarıdaki parçada eylemsiler türlerine göre</a:t>
            </a:r>
          </a:p>
          <a:p>
            <a:pPr>
              <a:buNone/>
            </a:pPr>
            <a:r>
              <a:rPr lang="tr-TR" b="1" dirty="0" smtClean="0"/>
              <a:t>eşleştirilirse hangisi bu eşleştirmenin dışında kalır?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A) I.   B) II.   C) III.   D) IV.   E) V.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Fiilimsi (Eylemsi)</a:t>
            </a:r>
          </a:p>
          <a:p>
            <a:pPr>
              <a:buNone/>
            </a:pPr>
            <a:r>
              <a:rPr lang="tr-TR" b="1" i="1" dirty="0" smtClean="0"/>
              <a:t>1.</a:t>
            </a:r>
            <a:r>
              <a:rPr lang="tr-TR" i="1" dirty="0" smtClean="0"/>
              <a:t> İsim-Fiil </a:t>
            </a:r>
            <a:r>
              <a:rPr lang="tr-TR" b="1" i="1" dirty="0" smtClean="0"/>
              <a:t>2.</a:t>
            </a:r>
            <a:r>
              <a:rPr lang="tr-TR" i="1" dirty="0" smtClean="0"/>
              <a:t> Sıfat-Fiil (Ortaç) </a:t>
            </a:r>
            <a:r>
              <a:rPr lang="tr-TR" b="1" i="1" dirty="0" smtClean="0"/>
              <a:t>3.</a:t>
            </a:r>
            <a:r>
              <a:rPr lang="tr-TR" i="1" dirty="0" smtClean="0"/>
              <a:t> Zarf Fiil (Bağ-Fiil, Ulaç)</a:t>
            </a:r>
          </a:p>
          <a:p>
            <a:pPr>
              <a:buNone/>
            </a:pPr>
            <a:r>
              <a:rPr lang="tr-TR" dirty="0" smtClean="0"/>
              <a:t>   Fiillere getirilen birtakım eklerle oluşturulan; fiillerin isim, sıfat, zarf şeklini yapan sözcüklere </a:t>
            </a:r>
            <a:r>
              <a:rPr lang="tr-TR" b="1" dirty="0" smtClean="0"/>
              <a:t>fiilimsi</a:t>
            </a:r>
            <a:r>
              <a:rPr lang="tr-TR" dirty="0" smtClean="0"/>
              <a:t> denir.</a:t>
            </a:r>
          </a:p>
          <a:p>
            <a:pPr>
              <a:buNone/>
            </a:pPr>
            <a:r>
              <a:rPr lang="tr-TR" b="1" dirty="0" smtClean="0"/>
              <a:t>Fiilimsilerin Özellikleri</a:t>
            </a:r>
          </a:p>
          <a:p>
            <a:pPr>
              <a:buNone/>
            </a:pPr>
            <a:r>
              <a:rPr lang="tr-TR" dirty="0" smtClean="0"/>
              <a:t> </a:t>
            </a:r>
            <a:r>
              <a:rPr lang="tr-TR" b="1" dirty="0" smtClean="0"/>
              <a:t>1.</a:t>
            </a:r>
            <a:r>
              <a:rPr lang="tr-TR" dirty="0" smtClean="0"/>
              <a:t>  Eylemlerden türetilirler.</a:t>
            </a:r>
          </a:p>
          <a:p>
            <a:pPr>
              <a:buNone/>
            </a:pPr>
            <a:r>
              <a:rPr lang="tr-TR" dirty="0" smtClean="0"/>
              <a:t> </a:t>
            </a:r>
            <a:r>
              <a:rPr lang="tr-TR" b="1" dirty="0" smtClean="0"/>
              <a:t>2.</a:t>
            </a:r>
            <a:r>
              <a:rPr lang="tr-TR" dirty="0" smtClean="0"/>
              <a:t>  Olumsuzluk eki (-</a:t>
            </a:r>
            <a:r>
              <a:rPr lang="tr-TR" dirty="0" err="1" smtClean="0"/>
              <a:t>me</a:t>
            </a:r>
            <a:r>
              <a:rPr lang="tr-TR" dirty="0" smtClean="0"/>
              <a:t> / -</a:t>
            </a:r>
            <a:r>
              <a:rPr lang="tr-TR" dirty="0" err="1" smtClean="0"/>
              <a:t>ma</a:t>
            </a:r>
            <a:r>
              <a:rPr lang="tr-TR" dirty="0" smtClean="0"/>
              <a:t>) alabilirler.</a:t>
            </a:r>
          </a:p>
          <a:p>
            <a:pPr>
              <a:buNone/>
            </a:pPr>
            <a:r>
              <a:rPr lang="tr-TR" dirty="0" smtClean="0"/>
              <a:t> </a:t>
            </a:r>
            <a:r>
              <a:rPr lang="tr-TR" b="1" dirty="0" smtClean="0"/>
              <a:t>3.</a:t>
            </a:r>
            <a:r>
              <a:rPr lang="tr-TR" dirty="0" smtClean="0"/>
              <a:t>  Fiillerin aldığı “fiil çekim eklerini” yani şahıs ekleri, haber ve dilek kiplerini </a:t>
            </a:r>
            <a:r>
              <a:rPr lang="tr-TR" u="sng" dirty="0" smtClean="0"/>
              <a:t>alamazlar.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 </a:t>
            </a:r>
            <a:r>
              <a:rPr lang="tr-TR" b="1" dirty="0" smtClean="0"/>
              <a:t>4.</a:t>
            </a:r>
            <a:r>
              <a:rPr lang="tr-TR" dirty="0" smtClean="0"/>
              <a:t>  Yarım yargı bildirir, yan cümlecik </a:t>
            </a:r>
            <a:r>
              <a:rPr lang="tr-TR" dirty="0" err="1" smtClean="0"/>
              <a:t>olustururlar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 </a:t>
            </a:r>
            <a:r>
              <a:rPr lang="tr-TR" b="1" dirty="0" smtClean="0"/>
              <a:t>5.</a:t>
            </a:r>
            <a:r>
              <a:rPr lang="tr-TR" dirty="0" smtClean="0"/>
              <a:t>  Cümlede ad soylu sözcük (ad, sıfat, zarf) gibi görev yaparlar.</a:t>
            </a:r>
          </a:p>
          <a:p>
            <a:pPr>
              <a:buNone/>
            </a:pPr>
            <a:r>
              <a:rPr lang="tr-TR" dirty="0" smtClean="0"/>
              <a:t> </a:t>
            </a:r>
            <a:r>
              <a:rPr lang="tr-TR" b="1" dirty="0" smtClean="0"/>
              <a:t>&gt;</a:t>
            </a:r>
            <a:r>
              <a:rPr lang="tr-TR" dirty="0" smtClean="0"/>
              <a:t>  Fiilimsiler; </a:t>
            </a:r>
            <a:r>
              <a:rPr lang="tr-TR" b="1" dirty="0" smtClean="0"/>
              <a:t>isim-fiil, sıfat-fiil ve zarf-fiil</a:t>
            </a:r>
            <a:r>
              <a:rPr lang="tr-TR" dirty="0" smtClean="0"/>
              <a:t> olmak üzere üçe ayrılır:</a:t>
            </a:r>
          </a:p>
          <a:p>
            <a:pPr>
              <a:buNone/>
            </a:pPr>
            <a:r>
              <a:rPr lang="tr-TR" dirty="0" smtClean="0">
                <a:hlinkClick r:id="rId2"/>
              </a:rPr>
              <a:t/>
            </a:r>
            <a:br>
              <a:rPr lang="tr-TR" dirty="0" smtClean="0">
                <a:hlinkClick r:id="rId2"/>
              </a:rPr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643074"/>
          </a:xfrm>
        </p:spPr>
        <p:txBody>
          <a:bodyPr>
            <a:normAutofit/>
          </a:bodyPr>
          <a:lstStyle/>
          <a:p>
            <a:r>
              <a:rPr lang="tr-TR" b="1" dirty="0" smtClean="0"/>
              <a:t>1. İsim-Fiil 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r>
              <a:rPr lang="tr-TR" dirty="0" smtClean="0"/>
              <a:t>Fiillere getirilen </a:t>
            </a:r>
            <a:r>
              <a:rPr lang="tr-TR" b="1" dirty="0" smtClean="0"/>
              <a:t>“-</a:t>
            </a:r>
            <a:r>
              <a:rPr lang="tr-TR" b="1" dirty="0" err="1" smtClean="0"/>
              <a:t>ma</a:t>
            </a:r>
            <a:r>
              <a:rPr lang="tr-TR" b="1" dirty="0" smtClean="0"/>
              <a:t> / -</a:t>
            </a:r>
            <a:r>
              <a:rPr lang="tr-TR" b="1" dirty="0" err="1" smtClean="0"/>
              <a:t>me</a:t>
            </a:r>
            <a:r>
              <a:rPr lang="tr-TR" b="1" dirty="0" smtClean="0"/>
              <a:t>, -</a:t>
            </a:r>
            <a:r>
              <a:rPr lang="tr-TR" b="1" dirty="0" err="1" smtClean="0"/>
              <a:t>mak</a:t>
            </a:r>
            <a:r>
              <a:rPr lang="tr-TR" b="1" dirty="0" smtClean="0"/>
              <a:t> / -</a:t>
            </a:r>
            <a:r>
              <a:rPr lang="tr-TR" b="1" dirty="0" err="1" smtClean="0"/>
              <a:t>mek</a:t>
            </a:r>
            <a:r>
              <a:rPr lang="tr-TR" b="1" dirty="0" smtClean="0"/>
              <a:t>, -</a:t>
            </a:r>
            <a:r>
              <a:rPr lang="tr-TR" b="1" dirty="0" err="1" smtClean="0"/>
              <a:t>ış</a:t>
            </a:r>
            <a:r>
              <a:rPr lang="tr-TR" b="1" dirty="0" smtClean="0"/>
              <a:t> / -iş / -</a:t>
            </a:r>
            <a:r>
              <a:rPr lang="tr-TR" b="1" dirty="0" err="1" smtClean="0"/>
              <a:t>uş</a:t>
            </a:r>
            <a:r>
              <a:rPr lang="tr-TR" b="1" dirty="0" smtClean="0"/>
              <a:t> / -üş”</a:t>
            </a:r>
            <a:r>
              <a:rPr lang="tr-TR" dirty="0" smtClean="0"/>
              <a:t> ekleriyle yapılır. Bu ekleri, aklımızda daha kolay kalması için </a:t>
            </a:r>
            <a:r>
              <a:rPr lang="tr-TR" b="1" dirty="0" smtClean="0"/>
              <a:t>“-iş, -</a:t>
            </a:r>
            <a:r>
              <a:rPr lang="tr-TR" b="1" dirty="0" err="1" smtClean="0"/>
              <a:t>me</a:t>
            </a:r>
            <a:r>
              <a:rPr lang="tr-TR" b="1" dirty="0" smtClean="0"/>
              <a:t>, -</a:t>
            </a:r>
            <a:r>
              <a:rPr lang="tr-TR" b="1" dirty="0" err="1" smtClean="0"/>
              <a:t>mek</a:t>
            </a:r>
            <a:r>
              <a:rPr lang="tr-TR" b="1" dirty="0" smtClean="0"/>
              <a:t>”</a:t>
            </a:r>
            <a:r>
              <a:rPr lang="tr-TR" dirty="0" smtClean="0"/>
              <a:t> veya </a:t>
            </a:r>
            <a:r>
              <a:rPr lang="tr-TR" b="1" dirty="0" smtClean="0"/>
              <a:t>“-</a:t>
            </a:r>
            <a:r>
              <a:rPr lang="tr-TR" b="1" dirty="0" err="1" smtClean="0"/>
              <a:t>ma</a:t>
            </a:r>
            <a:r>
              <a:rPr lang="tr-TR" b="1" dirty="0" smtClean="0"/>
              <a:t>, -</a:t>
            </a:r>
            <a:r>
              <a:rPr lang="tr-TR" b="1" dirty="0" err="1" smtClean="0"/>
              <a:t>ış</a:t>
            </a:r>
            <a:r>
              <a:rPr lang="tr-TR" b="1" dirty="0" smtClean="0"/>
              <a:t>, -</a:t>
            </a:r>
            <a:r>
              <a:rPr lang="tr-TR" b="1" dirty="0" err="1" smtClean="0"/>
              <a:t>mak</a:t>
            </a:r>
            <a:r>
              <a:rPr lang="tr-TR" b="1" dirty="0" smtClean="0"/>
              <a:t>”</a:t>
            </a:r>
            <a:r>
              <a:rPr lang="tr-TR" dirty="0" smtClean="0"/>
              <a:t> şeklinde kodlayabiliriz. Bu ekler fillere gelerek onları cümle içinde “isim” yaparlar. İsim-fiiller, fiillerin isim gibi kullanılabilen şekilleridir.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r>
              <a:rPr lang="tr-TR" b="1" dirty="0" smtClean="0"/>
              <a:t>Örnek(</a:t>
            </a:r>
            <a:r>
              <a:rPr lang="tr-TR" b="1" dirty="0" err="1" smtClean="0"/>
              <a:t>ler</a:t>
            </a:r>
            <a:r>
              <a:rPr lang="tr-TR" b="1" dirty="0" smtClean="0"/>
              <a:t>)</a:t>
            </a:r>
          </a:p>
          <a:p>
            <a:r>
              <a:rPr lang="tr-TR" b="1" dirty="0" smtClean="0"/>
              <a:t>»</a:t>
            </a:r>
            <a:r>
              <a:rPr lang="tr-TR" dirty="0" smtClean="0"/>
              <a:t> Onunla </a:t>
            </a:r>
            <a:r>
              <a:rPr lang="tr-TR" u="sng" dirty="0" smtClean="0"/>
              <a:t>tanış</a:t>
            </a:r>
            <a:r>
              <a:rPr lang="tr-TR" b="1" u="sng" dirty="0" smtClean="0"/>
              <a:t>ma</a:t>
            </a:r>
            <a:r>
              <a:rPr lang="tr-TR" u="sng" dirty="0" smtClean="0"/>
              <a:t>yı</a:t>
            </a:r>
            <a:r>
              <a:rPr lang="tr-TR" dirty="0" smtClean="0"/>
              <a:t> ben de istiyorum.</a:t>
            </a:r>
            <a:br>
              <a:rPr lang="tr-TR" dirty="0" smtClean="0"/>
            </a:br>
            <a:r>
              <a:rPr lang="tr-TR" b="1" dirty="0" smtClean="0"/>
              <a:t>»</a:t>
            </a:r>
            <a:r>
              <a:rPr lang="tr-TR" dirty="0" smtClean="0"/>
              <a:t> Şiir </a:t>
            </a:r>
            <a:r>
              <a:rPr lang="tr-TR" u="sng" dirty="0" smtClean="0"/>
              <a:t>okuy</a:t>
            </a:r>
            <a:r>
              <a:rPr lang="tr-TR" b="1" u="sng" dirty="0" smtClean="0"/>
              <a:t>uş</a:t>
            </a:r>
            <a:r>
              <a:rPr lang="tr-TR" u="sng" dirty="0" smtClean="0"/>
              <a:t>una</a:t>
            </a:r>
            <a:r>
              <a:rPr lang="tr-TR" dirty="0" smtClean="0"/>
              <a:t> herkes hayran kaldı.</a:t>
            </a:r>
            <a:br>
              <a:rPr lang="tr-TR" dirty="0" smtClean="0"/>
            </a:br>
            <a:r>
              <a:rPr lang="tr-TR" b="1" dirty="0" smtClean="0"/>
              <a:t>»</a:t>
            </a:r>
            <a:r>
              <a:rPr lang="tr-TR" dirty="0" smtClean="0"/>
              <a:t> Balık </a:t>
            </a:r>
            <a:r>
              <a:rPr lang="tr-TR" u="sng" dirty="0" smtClean="0"/>
              <a:t>tut</a:t>
            </a:r>
            <a:r>
              <a:rPr lang="tr-TR" b="1" u="sng" dirty="0" smtClean="0"/>
              <a:t>mak</a:t>
            </a:r>
            <a:r>
              <a:rPr lang="tr-TR" dirty="0" smtClean="0"/>
              <a:t> bir yetenek işidir.</a:t>
            </a:r>
            <a:br>
              <a:rPr lang="tr-TR" dirty="0" smtClean="0"/>
            </a:br>
            <a:r>
              <a:rPr lang="tr-TR" b="1" dirty="0" smtClean="0"/>
              <a:t>»</a:t>
            </a:r>
            <a:r>
              <a:rPr lang="tr-TR" dirty="0" smtClean="0"/>
              <a:t> Evin her tarafını güzelce </a:t>
            </a:r>
            <a:r>
              <a:rPr lang="tr-TR" u="sng" dirty="0" smtClean="0"/>
              <a:t>temizle</a:t>
            </a:r>
            <a:r>
              <a:rPr lang="tr-TR" b="1" u="sng" dirty="0" smtClean="0"/>
              <a:t>me</a:t>
            </a:r>
            <a:r>
              <a:rPr lang="tr-TR" u="sng" dirty="0" smtClean="0"/>
              <a:t>nizi</a:t>
            </a:r>
            <a:r>
              <a:rPr lang="tr-TR" dirty="0" smtClean="0"/>
              <a:t> istiyorum.</a:t>
            </a:r>
            <a:br>
              <a:rPr lang="tr-TR" dirty="0" smtClean="0"/>
            </a:br>
            <a:r>
              <a:rPr lang="tr-TR" b="1" dirty="0" smtClean="0"/>
              <a:t>»</a:t>
            </a:r>
            <a:r>
              <a:rPr lang="tr-TR" dirty="0" smtClean="0"/>
              <a:t> Bu köyden </a:t>
            </a:r>
            <a:r>
              <a:rPr lang="tr-TR" u="sng" dirty="0" smtClean="0"/>
              <a:t>ayrıl</a:t>
            </a:r>
            <a:r>
              <a:rPr lang="tr-TR" b="1" u="sng" dirty="0" smtClean="0"/>
              <a:t>mak</a:t>
            </a:r>
            <a:r>
              <a:rPr lang="tr-TR" dirty="0" smtClean="0"/>
              <a:t> bana çok zor gelmişti.</a:t>
            </a:r>
            <a:br>
              <a:rPr lang="tr-TR" dirty="0" smtClean="0"/>
            </a:br>
            <a:r>
              <a:rPr lang="tr-TR" b="1" dirty="0" smtClean="0"/>
              <a:t>»</a:t>
            </a:r>
            <a:r>
              <a:rPr lang="tr-TR" dirty="0" smtClean="0"/>
              <a:t> Kitap </a:t>
            </a:r>
            <a:r>
              <a:rPr lang="tr-TR" u="sng" dirty="0" smtClean="0"/>
              <a:t>kaplay</a:t>
            </a:r>
            <a:r>
              <a:rPr lang="tr-TR" b="1" u="sng" dirty="0" smtClean="0"/>
              <a:t>ış</a:t>
            </a:r>
            <a:r>
              <a:rPr lang="tr-TR" u="sng" dirty="0" smtClean="0"/>
              <a:t>ını</a:t>
            </a:r>
            <a:r>
              <a:rPr lang="tr-TR" dirty="0" smtClean="0"/>
              <a:t> beğendim.</a:t>
            </a:r>
          </a:p>
          <a:p>
            <a:pPr>
              <a:buNone/>
            </a:pPr>
            <a:r>
              <a:rPr lang="tr-TR" b="1" dirty="0" smtClean="0"/>
              <a:t>     NOT 1</a:t>
            </a:r>
            <a:r>
              <a:rPr lang="tr-TR" dirty="0" smtClean="0"/>
              <a:t>:İsim-fiiller, isim çekim eklerini alabilir.</a:t>
            </a:r>
          </a:p>
          <a:p>
            <a:r>
              <a:rPr lang="tr-TR" b="1" dirty="0" smtClean="0"/>
              <a:t>Örnek(</a:t>
            </a:r>
            <a:r>
              <a:rPr lang="tr-TR" b="1" dirty="0" err="1" smtClean="0"/>
              <a:t>ler</a:t>
            </a:r>
            <a:r>
              <a:rPr lang="tr-TR" b="1" dirty="0" smtClean="0"/>
              <a:t>)</a:t>
            </a:r>
          </a:p>
          <a:p>
            <a:r>
              <a:rPr lang="tr-TR" b="1" dirty="0" smtClean="0"/>
              <a:t>»</a:t>
            </a:r>
            <a:r>
              <a:rPr lang="tr-TR" dirty="0" smtClean="0"/>
              <a:t> Bu çocuğun </a:t>
            </a:r>
            <a:r>
              <a:rPr lang="tr-TR" u="sng" dirty="0" smtClean="0"/>
              <a:t>yürüy</a:t>
            </a:r>
            <a:r>
              <a:rPr lang="tr-TR" b="1" u="sng" dirty="0" smtClean="0"/>
              <a:t>üşü</a:t>
            </a:r>
            <a:r>
              <a:rPr lang="tr-TR" u="sng" dirty="0" smtClean="0"/>
              <a:t>n</a:t>
            </a:r>
            <a:r>
              <a:rPr lang="tr-TR" b="1" u="sng" dirty="0" smtClean="0"/>
              <a:t>de</a:t>
            </a:r>
            <a:r>
              <a:rPr lang="tr-TR" dirty="0" smtClean="0"/>
              <a:t> bile hayır yok.</a:t>
            </a:r>
            <a:br>
              <a:rPr lang="tr-TR" dirty="0" smtClean="0"/>
            </a:br>
            <a:r>
              <a:rPr lang="tr-TR" dirty="0" smtClean="0"/>
              <a:t>cümlesinde “yürüyüşünde” isim-fiili, iyelik (-ü) ve hâl eklerini (-de) alarak kullanılmıştır.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r>
              <a:rPr lang="tr-TR" b="1" dirty="0" smtClean="0"/>
              <a:t>Not2:</a:t>
            </a:r>
            <a:r>
              <a:rPr lang="tr-TR" dirty="0" smtClean="0"/>
              <a:t> Eylem olumsuzluk eki "-</a:t>
            </a:r>
            <a:r>
              <a:rPr lang="tr-TR" dirty="0" err="1" smtClean="0"/>
              <a:t>ma</a:t>
            </a:r>
            <a:r>
              <a:rPr lang="tr-TR" dirty="0" smtClean="0"/>
              <a:t>, -</a:t>
            </a:r>
            <a:r>
              <a:rPr lang="tr-TR" dirty="0" err="1" smtClean="0"/>
              <a:t>me</a:t>
            </a:r>
            <a:r>
              <a:rPr lang="tr-TR" dirty="0" smtClean="0"/>
              <a:t>" </a:t>
            </a:r>
            <a:r>
              <a:rPr lang="tr-TR" dirty="0" err="1" smtClean="0"/>
              <a:t>adeylem</a:t>
            </a:r>
            <a:r>
              <a:rPr lang="tr-TR" dirty="0" smtClean="0"/>
              <a:t> eki "-</a:t>
            </a:r>
            <a:r>
              <a:rPr lang="tr-TR" dirty="0" err="1" smtClean="0"/>
              <a:t>ma</a:t>
            </a:r>
            <a:r>
              <a:rPr lang="tr-TR" dirty="0" smtClean="0"/>
              <a:t>, -</a:t>
            </a:r>
            <a:r>
              <a:rPr lang="tr-TR" dirty="0" err="1" smtClean="0"/>
              <a:t>me</a:t>
            </a:r>
            <a:r>
              <a:rPr lang="tr-TR" dirty="0" smtClean="0"/>
              <a:t>" ile şekilce benzerlik gösterir. Cümlenin anlamından bunu fark edebiliriz.</a:t>
            </a:r>
          </a:p>
          <a:p>
            <a:r>
              <a:rPr lang="tr-TR" i="1" dirty="0" smtClean="0"/>
              <a:t>Bu okula </a:t>
            </a:r>
            <a:r>
              <a:rPr lang="tr-TR" b="1" i="1" dirty="0" smtClean="0"/>
              <a:t>gitme</a:t>
            </a:r>
            <a:r>
              <a:rPr lang="tr-TR" i="1" dirty="0" smtClean="0"/>
              <a:t> konusunda karar sizin.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i="1" dirty="0" smtClean="0"/>
              <a:t>Eğer hastaysan, yarın okula </a:t>
            </a:r>
            <a:r>
              <a:rPr lang="tr-TR" b="1" i="1" dirty="0" smtClean="0"/>
              <a:t>gitme</a:t>
            </a:r>
            <a:r>
              <a:rPr lang="tr-TR" i="1" dirty="0" smtClean="0"/>
              <a:t>, dedi.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Birinci cümlede "gitme" sözcüğü, </a:t>
            </a:r>
            <a:r>
              <a:rPr lang="tr-TR" dirty="0" err="1" smtClean="0"/>
              <a:t>adeylem</a:t>
            </a:r>
            <a:r>
              <a:rPr lang="tr-TR" dirty="0" smtClean="0"/>
              <a:t> ekini alarak eylemsi olmuştur, ikinci cümlede, "gitme" sözcüğü, emir kipinin 2. tekil kişisi ile çekimlenmiş, olumsuzluk ekini (-</a:t>
            </a:r>
            <a:r>
              <a:rPr lang="tr-TR" dirty="0" err="1" smtClean="0"/>
              <a:t>me</a:t>
            </a:r>
            <a:r>
              <a:rPr lang="tr-TR" dirty="0" smtClean="0"/>
              <a:t>) almış bir eylemdir.</a:t>
            </a:r>
            <a:r>
              <a:rPr lang="tr-TR" b="1" dirty="0" smtClean="0"/>
              <a:t> </a:t>
            </a:r>
          </a:p>
          <a:p>
            <a:r>
              <a:rPr lang="tr-TR" b="1" dirty="0" smtClean="0"/>
              <a:t> NOT3:</a:t>
            </a:r>
            <a:r>
              <a:rPr lang="tr-TR" dirty="0" smtClean="0"/>
              <a:t>İsim fiil eki almış olmasına rağmen zamanla kalıplaşarak bir varlığın veya kavramın adı haline gelmiş sözcükler vardır. Bunlar fiilimsi olarak </a:t>
            </a:r>
            <a:r>
              <a:rPr lang="tr-TR" u="sng" dirty="0" smtClean="0"/>
              <a:t>kabul edilmezler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r>
              <a:rPr lang="tr-TR" b="1" dirty="0" smtClean="0"/>
              <a:t>Örnek(</a:t>
            </a:r>
            <a:r>
              <a:rPr lang="tr-TR" b="1" dirty="0" err="1" smtClean="0"/>
              <a:t>ler</a:t>
            </a:r>
            <a:r>
              <a:rPr lang="tr-TR" b="1" dirty="0" smtClean="0"/>
              <a:t>)</a:t>
            </a:r>
          </a:p>
          <a:p>
            <a:pPr>
              <a:buNone/>
            </a:pPr>
            <a:r>
              <a:rPr lang="tr-TR" b="1" dirty="0" smtClean="0"/>
              <a:t>	»</a:t>
            </a:r>
            <a:r>
              <a:rPr lang="tr-TR" dirty="0" smtClean="0"/>
              <a:t> Bahçedeki </a:t>
            </a:r>
            <a:r>
              <a:rPr lang="tr-TR" u="sng" dirty="0" smtClean="0"/>
              <a:t>kaz</a:t>
            </a:r>
            <a:r>
              <a:rPr lang="tr-TR" b="1" u="sng" dirty="0" smtClean="0"/>
              <a:t>ma</a:t>
            </a:r>
            <a:r>
              <a:rPr lang="tr-TR" dirty="0" smtClean="0"/>
              <a:t> herhalde kaybolmuş.</a:t>
            </a:r>
            <a:br>
              <a:rPr lang="tr-TR" dirty="0" smtClean="0"/>
            </a:br>
            <a:r>
              <a:rPr lang="tr-TR" b="1" dirty="0" smtClean="0"/>
              <a:t>»</a:t>
            </a:r>
            <a:r>
              <a:rPr lang="tr-TR" dirty="0" smtClean="0"/>
              <a:t> Masadaki </a:t>
            </a:r>
            <a:r>
              <a:rPr lang="tr-TR" u="sng" dirty="0" smtClean="0"/>
              <a:t>dol</a:t>
            </a:r>
            <a:r>
              <a:rPr lang="tr-TR" b="1" u="sng" dirty="0" smtClean="0"/>
              <a:t>ma</a:t>
            </a:r>
            <a:r>
              <a:rPr lang="tr-TR" dirty="0" smtClean="0"/>
              <a:t> çok güzel görünüyor.</a:t>
            </a:r>
            <a:br>
              <a:rPr lang="tr-TR" dirty="0" smtClean="0"/>
            </a:br>
            <a:r>
              <a:rPr lang="tr-TR" b="1" dirty="0" smtClean="0"/>
              <a:t>»</a:t>
            </a:r>
            <a:r>
              <a:rPr lang="tr-TR" dirty="0" smtClean="0"/>
              <a:t> </a:t>
            </a:r>
            <a:r>
              <a:rPr lang="tr-TR" u="sng" dirty="0" smtClean="0"/>
              <a:t>Danış</a:t>
            </a:r>
            <a:r>
              <a:rPr lang="tr-TR" b="1" u="sng" dirty="0" smtClean="0"/>
              <a:t>ma</a:t>
            </a:r>
            <a:r>
              <a:rPr lang="tr-TR" u="sng" dirty="0" smtClean="0"/>
              <a:t>da</a:t>
            </a:r>
            <a:r>
              <a:rPr lang="tr-TR" dirty="0" smtClean="0"/>
              <a:t> beklediğini söyledi.</a:t>
            </a:r>
            <a:br>
              <a:rPr lang="tr-TR" dirty="0" smtClean="0"/>
            </a:br>
            <a:r>
              <a:rPr lang="tr-TR" b="1" dirty="0" smtClean="0"/>
              <a:t>»</a:t>
            </a:r>
            <a:r>
              <a:rPr lang="tr-TR" dirty="0" smtClean="0"/>
              <a:t> Elindeki </a:t>
            </a:r>
            <a:r>
              <a:rPr lang="tr-TR" u="sng" dirty="0" smtClean="0"/>
              <a:t>çak</a:t>
            </a:r>
            <a:r>
              <a:rPr lang="tr-TR" b="1" u="sng" dirty="0" smtClean="0"/>
              <a:t>mak</a:t>
            </a:r>
            <a:r>
              <a:rPr lang="tr-TR" dirty="0" smtClean="0"/>
              <a:t> ile oynaması annesini tedirgin etti.</a:t>
            </a:r>
            <a:br>
              <a:rPr lang="tr-TR" dirty="0" smtClean="0"/>
            </a:br>
            <a:r>
              <a:rPr lang="tr-TR" b="1" dirty="0" smtClean="0"/>
              <a:t>»</a:t>
            </a:r>
            <a:r>
              <a:rPr lang="tr-TR" dirty="0" smtClean="0"/>
              <a:t> Her gün </a:t>
            </a:r>
            <a:r>
              <a:rPr lang="tr-TR" u="sng" dirty="0" smtClean="0"/>
              <a:t>dondur</a:t>
            </a:r>
            <a:r>
              <a:rPr lang="tr-TR" b="1" u="sng" dirty="0" smtClean="0"/>
              <a:t>ma</a:t>
            </a:r>
            <a:r>
              <a:rPr lang="tr-TR" dirty="0" smtClean="0"/>
              <a:t> yersen çok hasta olabilirsin.</a:t>
            </a:r>
          </a:p>
          <a:p>
            <a:pPr>
              <a:buNone/>
            </a:pPr>
            <a:r>
              <a:rPr lang="tr-TR" dirty="0" smtClean="0"/>
              <a:t>	Yukarıdaki cümlelerde altı çizili sözcükler, isim-fiil eklerini almış olmalarına rağmen, isim-fiil özelliğini yitirmiştir. Artık bu cümlelerde bir nesneye ve kavrama </a:t>
            </a:r>
            <a:r>
              <a:rPr lang="tr-TR" b="1" dirty="0" smtClean="0"/>
              <a:t>isim</a:t>
            </a:r>
            <a:r>
              <a:rPr lang="tr-TR" dirty="0" smtClean="0"/>
              <a:t> olarak kullanılmıştır.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/>
              <a:t>2. Sıfat-Fiil (Ortaç)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Eylemlerden -an(-en), -ası(-esi), -</a:t>
            </a:r>
            <a:r>
              <a:rPr lang="tr-TR" dirty="0" err="1" smtClean="0"/>
              <a:t>mez</a:t>
            </a:r>
            <a:r>
              <a:rPr lang="tr-TR" dirty="0" smtClean="0"/>
              <a:t>(-</a:t>
            </a:r>
            <a:r>
              <a:rPr lang="tr-TR" dirty="0" err="1" smtClean="0"/>
              <a:t>maz</a:t>
            </a:r>
            <a:r>
              <a:rPr lang="tr-TR" dirty="0" smtClean="0"/>
              <a:t>), -ar(-er, -r), -dik(-</a:t>
            </a:r>
            <a:r>
              <a:rPr lang="tr-TR" dirty="0" err="1" smtClean="0"/>
              <a:t>dık</a:t>
            </a:r>
            <a:r>
              <a:rPr lang="tr-TR" dirty="0" smtClean="0"/>
              <a:t>, -tik, -tık), -</a:t>
            </a:r>
            <a:r>
              <a:rPr lang="tr-TR" dirty="0" err="1" smtClean="0"/>
              <a:t>ecek</a:t>
            </a:r>
            <a:r>
              <a:rPr lang="tr-TR" dirty="0" smtClean="0"/>
              <a:t>(-</a:t>
            </a:r>
            <a:r>
              <a:rPr lang="tr-TR" dirty="0" err="1" smtClean="0"/>
              <a:t>acak</a:t>
            </a:r>
            <a:r>
              <a:rPr lang="tr-TR" dirty="0" smtClean="0"/>
              <a:t>), -</a:t>
            </a:r>
            <a:r>
              <a:rPr lang="tr-TR" dirty="0" err="1" smtClean="0"/>
              <a:t>miş</a:t>
            </a:r>
            <a:r>
              <a:rPr lang="tr-TR" dirty="0" smtClean="0"/>
              <a:t>(-</a:t>
            </a:r>
            <a:r>
              <a:rPr lang="tr-TR" dirty="0" err="1" smtClean="0"/>
              <a:t>mış</a:t>
            </a:r>
            <a:r>
              <a:rPr lang="tr-TR" dirty="0" smtClean="0"/>
              <a:t>)" ekleriyle türetilip sıfat görevinde kullanılan sözcüklerdir.</a:t>
            </a:r>
          </a:p>
          <a:p>
            <a:pPr>
              <a:buNone/>
            </a:pPr>
            <a:r>
              <a:rPr lang="tr-TR" b="1" dirty="0" smtClean="0"/>
              <a:t>Örnek(</a:t>
            </a:r>
            <a:r>
              <a:rPr lang="tr-TR" b="1" dirty="0" err="1" smtClean="0"/>
              <a:t>ler</a:t>
            </a:r>
            <a:r>
              <a:rPr lang="tr-TR" b="1" dirty="0" smtClean="0"/>
              <a:t>)</a:t>
            </a:r>
          </a:p>
          <a:p>
            <a:r>
              <a:rPr lang="tr-TR" b="1" i="1" dirty="0" smtClean="0"/>
              <a:t>Kırılan</a:t>
            </a:r>
            <a:r>
              <a:rPr lang="tr-TR" i="1" dirty="0" smtClean="0"/>
              <a:t> camı değiştirmek için camcı çağırdık.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i="1" dirty="0" smtClean="0"/>
              <a:t>Burası gerçekten </a:t>
            </a:r>
            <a:r>
              <a:rPr lang="tr-TR" b="1" i="1" dirty="0" smtClean="0"/>
              <a:t>görülesi</a:t>
            </a:r>
            <a:r>
              <a:rPr lang="tr-TR" i="1" dirty="0" smtClean="0"/>
              <a:t> bir yermiş.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i="1" dirty="0" smtClean="0"/>
              <a:t>Kervanımız </a:t>
            </a:r>
            <a:r>
              <a:rPr lang="tr-TR" b="1" i="1" dirty="0" smtClean="0"/>
              <a:t>geçilmez</a:t>
            </a:r>
            <a:r>
              <a:rPr lang="tr-TR" i="1" dirty="0" smtClean="0"/>
              <a:t> çölleri geçti.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i="1" dirty="0" smtClean="0"/>
              <a:t>Küçük kasabalarda hep </a:t>
            </a:r>
            <a:r>
              <a:rPr lang="tr-TR" b="1" i="1" dirty="0" smtClean="0"/>
              <a:t>bildik</a:t>
            </a:r>
            <a:r>
              <a:rPr lang="tr-TR" i="1" dirty="0" smtClean="0"/>
              <a:t> sorunlarla karşılaştık.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i="1" dirty="0" smtClean="0"/>
              <a:t>Bize, evde, </a:t>
            </a:r>
            <a:r>
              <a:rPr lang="tr-TR" b="1" i="1" dirty="0" smtClean="0"/>
              <a:t>yapacak</a:t>
            </a:r>
            <a:r>
              <a:rPr lang="tr-TR" i="1" dirty="0" smtClean="0"/>
              <a:t> bir iş bırakmamıştı</a:t>
            </a:r>
            <a:r>
              <a:rPr lang="tr-TR" i="1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NOT1:</a:t>
            </a:r>
            <a:r>
              <a:rPr lang="tr-TR" dirty="0" smtClean="0"/>
              <a:t>Sıfat-fiiller</a:t>
            </a:r>
            <a:r>
              <a:rPr lang="tr-TR" dirty="0" smtClean="0"/>
              <a:t>, öteki sıfatlar gibi adlaşabilir.</a:t>
            </a:r>
          </a:p>
          <a:p>
            <a:pPr>
              <a:buNone/>
            </a:pPr>
            <a:r>
              <a:rPr lang="tr-TR" b="1" i="1" dirty="0" smtClean="0"/>
              <a:t>    Ör:</a:t>
            </a:r>
            <a:r>
              <a:rPr lang="tr-TR" i="1" dirty="0" smtClean="0"/>
              <a:t>Soruyu</a:t>
            </a:r>
            <a:r>
              <a:rPr lang="tr-TR" i="1" dirty="0" smtClean="0"/>
              <a:t> </a:t>
            </a:r>
            <a:r>
              <a:rPr lang="tr-TR" b="1" i="1" dirty="0" smtClean="0"/>
              <a:t>bilenler</a:t>
            </a:r>
            <a:r>
              <a:rPr lang="tr-TR" i="1" dirty="0" smtClean="0"/>
              <a:t> ödüllendirildi.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i="1" dirty="0" smtClean="0"/>
              <a:t>Tanıdıkları</a:t>
            </a:r>
            <a:r>
              <a:rPr lang="tr-TR" i="1" dirty="0" smtClean="0"/>
              <a:t> onu artık aramıyordu.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i="1" dirty="0" smtClean="0"/>
              <a:t>Çocuk </a:t>
            </a:r>
            <a:r>
              <a:rPr lang="tr-TR" b="1" i="1" dirty="0" smtClean="0"/>
              <a:t>gördüklerini</a:t>
            </a:r>
            <a:r>
              <a:rPr lang="tr-TR" i="1" dirty="0" smtClean="0"/>
              <a:t> annesine anlattı.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r>
              <a:rPr lang="tr-TR" b="1" dirty="0" smtClean="0"/>
              <a:t>Not2:</a:t>
            </a:r>
            <a:r>
              <a:rPr lang="tr-TR" dirty="0" smtClean="0"/>
              <a:t> Sıfat-fiil eklerini alan bazı sözcükler kalıcı isim olur.</a:t>
            </a:r>
          </a:p>
          <a:p>
            <a:pPr>
              <a:buNone/>
            </a:pPr>
            <a:r>
              <a:rPr lang="tr-TR" i="1" dirty="0" smtClean="0"/>
              <a:t>	Yoksullara </a:t>
            </a:r>
            <a:r>
              <a:rPr lang="tr-TR" b="1" i="1" dirty="0" smtClean="0"/>
              <a:t>yakacak</a:t>
            </a:r>
            <a:r>
              <a:rPr lang="tr-TR" i="1" dirty="0" smtClean="0"/>
              <a:t> yardımı yapıldı.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i="1" dirty="0" smtClean="0"/>
              <a:t>Ünlü </a:t>
            </a:r>
            <a:r>
              <a:rPr lang="tr-TR" b="1" i="1" dirty="0" smtClean="0"/>
              <a:t>yazarla</a:t>
            </a:r>
            <a:r>
              <a:rPr lang="tr-TR" i="1" dirty="0" smtClean="0"/>
              <a:t> okurlar arasında sıkı ilişki olmalı.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i="1" dirty="0" smtClean="0"/>
              <a:t>Evimizin </a:t>
            </a:r>
            <a:r>
              <a:rPr lang="tr-TR" b="1" i="1" dirty="0" smtClean="0"/>
              <a:t>giderlerini</a:t>
            </a:r>
            <a:r>
              <a:rPr lang="tr-TR" i="1" dirty="0" smtClean="0"/>
              <a:t> düzene sokmalıyız.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i="1" dirty="0" smtClean="0"/>
              <a:t>Sabahları </a:t>
            </a:r>
            <a:r>
              <a:rPr lang="tr-TR" b="1" i="1" dirty="0" smtClean="0"/>
              <a:t>dolmuşa</a:t>
            </a:r>
            <a:r>
              <a:rPr lang="tr-TR" i="1" dirty="0" smtClean="0"/>
              <a:t> yetişmek için koşturuyordu.</a:t>
            </a:r>
          </a:p>
          <a:p>
            <a:pPr>
              <a:buNone/>
            </a:pPr>
            <a:r>
              <a:rPr lang="tr-TR" b="1" dirty="0" smtClean="0"/>
              <a:t>	</a:t>
            </a:r>
            <a:r>
              <a:rPr lang="tr-TR" b="1" dirty="0" smtClean="0"/>
              <a:t>Not3:</a:t>
            </a:r>
            <a:r>
              <a:rPr lang="tr-TR" dirty="0" smtClean="0"/>
              <a:t>Kimi </a:t>
            </a:r>
            <a:r>
              <a:rPr lang="tr-TR" dirty="0" smtClean="0"/>
              <a:t>zaman sıfat – fiiller çekimli fiillerle karıştırılabilir. Karıştırmamak için </a:t>
            </a:r>
            <a:r>
              <a:rPr lang="tr-TR" u="sng" dirty="0" smtClean="0"/>
              <a:t>sözcüğün yüklem görevinde mi yoksa sıfat görevinde mi kullanıldığına</a:t>
            </a:r>
            <a:r>
              <a:rPr lang="tr-TR" dirty="0" smtClean="0"/>
              <a:t> bakmalıyız.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tr-TR" b="1" dirty="0" smtClean="0"/>
              <a:t>Örnek(</a:t>
            </a:r>
            <a:r>
              <a:rPr lang="tr-TR" b="1" dirty="0" err="1" smtClean="0"/>
              <a:t>ler</a:t>
            </a:r>
            <a:r>
              <a:rPr lang="tr-TR" b="1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tr-TR" u="sng" dirty="0" smtClean="0"/>
              <a:t>Tut</a:t>
            </a:r>
            <a:r>
              <a:rPr lang="tr-TR" b="1" u="sng" dirty="0" smtClean="0"/>
              <a:t>maz</a:t>
            </a:r>
            <a:r>
              <a:rPr lang="tr-TR" dirty="0" smtClean="0"/>
              <a:t> dizlerim birden düzeldi.   </a:t>
            </a:r>
            <a:r>
              <a:rPr lang="tr-TR" b="1" dirty="0" smtClean="0"/>
              <a:t>“-</a:t>
            </a:r>
            <a:r>
              <a:rPr lang="tr-TR" b="1" dirty="0" err="1" smtClean="0"/>
              <a:t>mez</a:t>
            </a:r>
            <a:r>
              <a:rPr lang="tr-TR" b="1" dirty="0" smtClean="0"/>
              <a:t>, -</a:t>
            </a:r>
            <a:r>
              <a:rPr lang="tr-TR" b="1" dirty="0" err="1" smtClean="0"/>
              <a:t>maz</a:t>
            </a:r>
            <a:r>
              <a:rPr lang="tr-TR" b="1" dirty="0" smtClean="0"/>
              <a:t>” = Sıfat Fiil Eki  (Sıfat görevinde)</a:t>
            </a:r>
            <a:br>
              <a:rPr lang="tr-TR" b="1" dirty="0" smtClean="0"/>
            </a:br>
            <a:r>
              <a:rPr lang="tr-TR" dirty="0" smtClean="0"/>
              <a:t>Dedemin dizleri </a:t>
            </a:r>
            <a:r>
              <a:rPr lang="tr-TR" u="sng" dirty="0" smtClean="0"/>
              <a:t>tut</a:t>
            </a:r>
            <a:r>
              <a:rPr lang="tr-TR" b="1" u="sng" dirty="0" smtClean="0"/>
              <a:t>maz</a:t>
            </a:r>
            <a:r>
              <a:rPr lang="tr-TR" dirty="0" smtClean="0"/>
              <a:t>.                </a:t>
            </a:r>
            <a:r>
              <a:rPr lang="tr-TR" b="1" dirty="0" smtClean="0"/>
              <a:t> “-</a:t>
            </a:r>
            <a:r>
              <a:rPr lang="tr-TR" b="1" dirty="0" err="1" smtClean="0"/>
              <a:t>mez</a:t>
            </a:r>
            <a:r>
              <a:rPr lang="tr-TR" b="1" dirty="0" smtClean="0"/>
              <a:t>, -</a:t>
            </a:r>
            <a:r>
              <a:rPr lang="tr-TR" b="1" dirty="0" err="1" smtClean="0"/>
              <a:t>maz</a:t>
            </a:r>
            <a:r>
              <a:rPr lang="tr-TR" b="1" dirty="0" smtClean="0"/>
              <a:t>” = Geniş Zaman Kipinin Olumsuzluk Eki  (Yüklem görevinde)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u="sng" dirty="0" smtClean="0"/>
              <a:t>Koş</a:t>
            </a:r>
            <a:r>
              <a:rPr lang="tr-TR" b="1" u="sng" dirty="0" smtClean="0"/>
              <a:t>ar</a:t>
            </a:r>
            <a:r>
              <a:rPr lang="tr-TR" dirty="0" smtClean="0"/>
              <a:t> adımlarla yanıma geldi.   </a:t>
            </a:r>
            <a:r>
              <a:rPr lang="tr-TR" b="1" dirty="0" smtClean="0"/>
              <a:t>“-ar, -er” = Sıfat Fiil Eki  (Sıfat görevinde)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Her sabah mutlaka </a:t>
            </a:r>
            <a:r>
              <a:rPr lang="tr-TR" u="sng" dirty="0" smtClean="0"/>
              <a:t>koş</a:t>
            </a:r>
            <a:r>
              <a:rPr lang="tr-TR" b="1" u="sng" dirty="0" smtClean="0"/>
              <a:t>ar</a:t>
            </a:r>
            <a:r>
              <a:rPr lang="tr-TR" dirty="0" smtClean="0"/>
              <a:t>.        </a:t>
            </a:r>
            <a:r>
              <a:rPr lang="tr-TR" b="1" dirty="0" smtClean="0"/>
              <a:t>“-ar, -er” = Geniş Zaman Kip Eki  (Yüklem görevinde)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u="sng" dirty="0" smtClean="0"/>
              <a:t>Gel</a:t>
            </a:r>
            <a:r>
              <a:rPr lang="tr-TR" b="1" u="sng" dirty="0" smtClean="0"/>
              <a:t>ecek</a:t>
            </a:r>
            <a:r>
              <a:rPr lang="tr-TR" dirty="0" smtClean="0"/>
              <a:t> yıl şampiyonuz.            </a:t>
            </a:r>
            <a:r>
              <a:rPr lang="tr-TR" b="1" dirty="0" smtClean="0"/>
              <a:t>“-</a:t>
            </a:r>
            <a:r>
              <a:rPr lang="tr-TR" b="1" dirty="0" err="1" smtClean="0"/>
              <a:t>acak</a:t>
            </a:r>
            <a:r>
              <a:rPr lang="tr-TR" b="1" dirty="0" smtClean="0"/>
              <a:t>, -</a:t>
            </a:r>
            <a:r>
              <a:rPr lang="tr-TR" b="1" dirty="0" err="1" smtClean="0"/>
              <a:t>ecek</a:t>
            </a:r>
            <a:r>
              <a:rPr lang="tr-TR" b="1" dirty="0" smtClean="0"/>
              <a:t>” = Sıfat Fiil Eki  (Sıfat görevinde)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 </a:t>
            </a:r>
            <a:r>
              <a:rPr lang="tr-TR" dirty="0" smtClean="0"/>
              <a:t>Seneye bize </a:t>
            </a:r>
            <a:r>
              <a:rPr lang="tr-TR" u="sng" dirty="0" smtClean="0"/>
              <a:t>gel</a:t>
            </a:r>
            <a:r>
              <a:rPr lang="tr-TR" b="1" u="sng" dirty="0" smtClean="0"/>
              <a:t>ecek</a:t>
            </a:r>
            <a:r>
              <a:rPr lang="tr-TR" dirty="0" smtClean="0"/>
              <a:t>.               </a:t>
            </a:r>
            <a:r>
              <a:rPr lang="tr-TR" b="1" dirty="0" smtClean="0"/>
              <a:t> “-</a:t>
            </a:r>
            <a:r>
              <a:rPr lang="tr-TR" b="1" dirty="0" err="1" smtClean="0"/>
              <a:t>acak</a:t>
            </a:r>
            <a:r>
              <a:rPr lang="tr-TR" b="1" dirty="0" smtClean="0"/>
              <a:t>, -</a:t>
            </a:r>
            <a:r>
              <a:rPr lang="tr-TR" b="1" dirty="0" err="1" smtClean="0"/>
              <a:t>ecek</a:t>
            </a:r>
            <a:r>
              <a:rPr lang="tr-TR" b="1" dirty="0" smtClean="0"/>
              <a:t>” = Gelecek Zaman Kip Eki  (Yüklem görevinde)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</TotalTime>
  <Words>92</Words>
  <PresentationFormat>Ekran Gösterisi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Akış</vt:lpstr>
      <vt:lpstr>DERS:TÜRK DİLİ VE EDEBİYATI KONU:FİİLİMSİLER(EYLEMSİ)</vt:lpstr>
      <vt:lpstr>Slayt 2</vt:lpstr>
      <vt:lpstr>1. İsim-Fiil  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DERS:TÜRK DİLİ VE EDEBİYATI KONU:FİİLİMSİLER(EYLEMSİ)</dc:title>
  <dc:creator>Pc-00</dc:creator>
  <cp:lastModifiedBy>Pc-00</cp:lastModifiedBy>
  <cp:revision>31</cp:revision>
  <dcterms:created xsi:type="dcterms:W3CDTF">2020-11-08T19:09:57Z</dcterms:created>
  <dcterms:modified xsi:type="dcterms:W3CDTF">2020-11-16T14:54:08Z</dcterms:modified>
</cp:coreProperties>
</file>