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73" r:id="rId7"/>
    <p:sldId id="261" r:id="rId8"/>
    <p:sldId id="262" r:id="rId9"/>
    <p:sldId id="263" r:id="rId10"/>
    <p:sldId id="264" r:id="rId11"/>
    <p:sldId id="275" r:id="rId12"/>
    <p:sldId id="283" r:id="rId13"/>
    <p:sldId id="277" r:id="rId14"/>
    <p:sldId id="274" r:id="rId15"/>
    <p:sldId id="278" r:id="rId16"/>
    <p:sldId id="265" r:id="rId17"/>
    <p:sldId id="266" r:id="rId18"/>
    <p:sldId id="267" r:id="rId19"/>
    <p:sldId id="268" r:id="rId20"/>
    <p:sldId id="269" r:id="rId21"/>
    <p:sldId id="270" r:id="rId22"/>
    <p:sldId id="271" r:id="rId23"/>
    <p:sldId id="272"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9992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4784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7101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0005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7267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3306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9.11.2020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7040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9.11.2020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0823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9.11.2020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3424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4318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8858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9.11.2020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9806196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32657"/>
            <a:ext cx="7772400" cy="2376264"/>
          </a:xfrm>
        </p:spPr>
        <p:txBody>
          <a:bodyPr/>
          <a:lstStyle/>
          <a:p>
            <a:r>
              <a:rPr lang="tr-TR" dirty="0"/>
              <a:t>BEYLİKTEN DEVLETE OSMANLI SİYASETİ (1302-1453)</a:t>
            </a:r>
          </a:p>
        </p:txBody>
      </p:sp>
      <p:sp>
        <p:nvSpPr>
          <p:cNvPr id="3" name="Alt Başlık 2"/>
          <p:cNvSpPr>
            <a:spLocks noGrp="1"/>
          </p:cNvSpPr>
          <p:nvPr>
            <p:ph type="subTitle" idx="1"/>
          </p:nvPr>
        </p:nvSpPr>
        <p:spPr/>
        <p:txBody>
          <a:bodyPr/>
          <a:lstStyle/>
          <a:p>
            <a:endParaRPr lang="tr-TR" dirty="0"/>
          </a:p>
        </p:txBody>
      </p:sp>
      <p:pic>
        <p:nvPicPr>
          <p:cNvPr id="4098" name="Picture 2" descr="C:\Users\YAŞAR\Desktop\103344727654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662" y="2924945"/>
            <a:ext cx="4608512" cy="3933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434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buNone/>
            </a:pPr>
            <a:r>
              <a:rPr lang="tr-TR" b="1" dirty="0"/>
              <a:t>Osmanoğulları Ailesinin Kökeni, Anadolu’ya Gelişi ve Osmanlı Devleti’nin Kuruluşu</a:t>
            </a:r>
          </a:p>
          <a:p>
            <a:pPr marL="0" indent="0">
              <a:buNone/>
            </a:pPr>
            <a:r>
              <a:rPr lang="tr-TR" dirty="0"/>
              <a:t>* Osmanlılar; </a:t>
            </a:r>
            <a:r>
              <a:rPr lang="tr-TR" dirty="0" err="1"/>
              <a:t>Oğuzlar’ın</a:t>
            </a:r>
            <a:r>
              <a:rPr lang="tr-TR" dirty="0"/>
              <a:t>, </a:t>
            </a:r>
            <a:r>
              <a:rPr lang="tr-TR" b="1" dirty="0"/>
              <a:t>Bozok</a:t>
            </a:r>
            <a:r>
              <a:rPr lang="tr-TR" dirty="0"/>
              <a:t> kolunun, </a:t>
            </a:r>
            <a:r>
              <a:rPr lang="tr-TR" b="1" dirty="0"/>
              <a:t>Günhan</a:t>
            </a:r>
            <a:r>
              <a:rPr lang="tr-TR" dirty="0"/>
              <a:t> soyunun, </a:t>
            </a:r>
            <a:r>
              <a:rPr lang="tr-TR" b="1" dirty="0"/>
              <a:t>Kayı </a:t>
            </a:r>
            <a:r>
              <a:rPr lang="tr-TR" dirty="0"/>
              <a:t>boyunun, </a:t>
            </a:r>
            <a:r>
              <a:rPr lang="tr-TR" b="1" dirty="0"/>
              <a:t>Karakeçili </a:t>
            </a:r>
            <a:r>
              <a:rPr lang="tr-TR" dirty="0"/>
              <a:t>aşiretine mensuptur. </a:t>
            </a:r>
          </a:p>
          <a:p>
            <a:pPr marL="0" indent="0">
              <a:buNone/>
            </a:pPr>
            <a:r>
              <a:rPr lang="tr-TR" dirty="0"/>
              <a:t>* Kayılar (Kayıhanlar), 1071 Malazgirt Zaferi'nin ardından Anadolu'ya gelerek ilk öce Bitlis-Ahlat çevresine yerleşmişler, </a:t>
            </a:r>
          </a:p>
          <a:p>
            <a:pPr marL="0" indent="0">
              <a:buNone/>
            </a:pPr>
            <a:r>
              <a:rPr lang="tr-TR" dirty="0"/>
              <a:t>* Anadolu Selçuklu Sultanı I. </a:t>
            </a:r>
            <a:r>
              <a:rPr lang="tr-TR" dirty="0" err="1"/>
              <a:t>Alaaddin</a:t>
            </a:r>
            <a:r>
              <a:rPr lang="tr-TR" dirty="0"/>
              <a:t> Keykubad tarafından 1230’da </a:t>
            </a:r>
            <a:r>
              <a:rPr lang="tr-TR" dirty="0" err="1"/>
              <a:t>Yassıçemen</a:t>
            </a:r>
            <a:r>
              <a:rPr lang="tr-TR" dirty="0"/>
              <a:t> </a:t>
            </a:r>
            <a:r>
              <a:rPr lang="tr-TR" dirty="0" err="1"/>
              <a:t>Savaşı’nda’nda</a:t>
            </a:r>
            <a:r>
              <a:rPr lang="tr-TR" dirty="0"/>
              <a:t> gösterdikleri gayret üzerine kendilerine yurtluk olarak verilen Ankara yakınlarındaki </a:t>
            </a:r>
            <a:r>
              <a:rPr lang="tr-TR" b="1" dirty="0"/>
              <a:t>Karacadağ </a:t>
            </a:r>
            <a:r>
              <a:rPr lang="tr-TR" dirty="0"/>
              <a:t>yöresine yerleşmişlerdir. (1231)</a:t>
            </a:r>
          </a:p>
          <a:p>
            <a:pPr marL="0" indent="0">
              <a:buNone/>
            </a:pPr>
            <a:r>
              <a:rPr lang="tr-TR" dirty="0"/>
              <a:t>* Sultan </a:t>
            </a:r>
            <a:r>
              <a:rPr lang="tr-TR" dirty="0" err="1"/>
              <a:t>Alaaddin</a:t>
            </a:r>
            <a:r>
              <a:rPr lang="tr-TR" dirty="0"/>
              <a:t> Keykubad’ın emriyle </a:t>
            </a:r>
            <a:r>
              <a:rPr lang="tr-TR" dirty="0" err="1"/>
              <a:t>uc’a</a:t>
            </a:r>
            <a:r>
              <a:rPr lang="tr-TR" dirty="0"/>
              <a:t> </a:t>
            </a:r>
            <a:r>
              <a:rPr lang="tr-TR" dirty="0" err="1"/>
              <a:t>yerleştirlmiş</a:t>
            </a:r>
            <a:r>
              <a:rPr lang="tr-TR" dirty="0"/>
              <a:t> ve bugünkü E</a:t>
            </a:r>
            <a:r>
              <a:rPr lang="tr-TR" b="1" dirty="0"/>
              <a:t>skişehir-Bilecik-Kütahya</a:t>
            </a:r>
            <a:r>
              <a:rPr lang="tr-TR" dirty="0"/>
              <a:t> vilayetlerinin sınırlarının birleştiği topraklar, kendilerine yurt olarak verilmiştir.</a:t>
            </a:r>
          </a:p>
          <a:p>
            <a:pPr marL="0" indent="0">
              <a:buNone/>
            </a:pPr>
            <a:r>
              <a:rPr lang="tr-TR" b="1" dirty="0"/>
              <a:t>Yurtluk: </a:t>
            </a:r>
            <a:r>
              <a:rPr lang="tr-TR" dirty="0"/>
              <a:t>Sınırı koruma hizmetine ayrılan topraklardır.</a:t>
            </a:r>
          </a:p>
          <a:p>
            <a:pPr>
              <a:buFont typeface="Arial" charset="0"/>
              <a:buChar char="•"/>
            </a:pPr>
            <a:r>
              <a:rPr lang="tr-TR" dirty="0" smtClean="0"/>
              <a:t>Burada </a:t>
            </a:r>
            <a:r>
              <a:rPr lang="tr-TR" dirty="0"/>
              <a:t>bir süre kalan Kayılar, reisleri </a:t>
            </a:r>
            <a:r>
              <a:rPr lang="tr-TR" b="1" dirty="0"/>
              <a:t>Ertuğrul Gazi </a:t>
            </a:r>
            <a:r>
              <a:rPr lang="tr-TR" dirty="0"/>
              <a:t>(</a:t>
            </a:r>
            <a:r>
              <a:rPr lang="tr-TR" dirty="0" err="1"/>
              <a:t>Osmanoğullarının</a:t>
            </a:r>
            <a:r>
              <a:rPr lang="tr-TR" dirty="0"/>
              <a:t> atası-babası) yönetiminde </a:t>
            </a:r>
            <a:r>
              <a:rPr lang="tr-TR" b="1" dirty="0"/>
              <a:t>Söğüt </a:t>
            </a:r>
            <a:r>
              <a:rPr lang="tr-TR" dirty="0"/>
              <a:t>ve </a:t>
            </a:r>
            <a:r>
              <a:rPr lang="tr-TR" b="1" dirty="0"/>
              <a:t>Domaniç </a:t>
            </a:r>
            <a:r>
              <a:rPr lang="tr-TR" dirty="0"/>
              <a:t>yöresine yerleşmiş, devletin merkezi </a:t>
            </a:r>
            <a:r>
              <a:rPr lang="tr-TR" b="1" dirty="0"/>
              <a:t>Söğüt </a:t>
            </a:r>
            <a:r>
              <a:rPr lang="tr-TR" dirty="0"/>
              <a:t>olmuştur</a:t>
            </a:r>
            <a:r>
              <a:rPr lang="tr-TR" dirty="0" smtClean="0"/>
              <a:t>.</a:t>
            </a:r>
          </a:p>
          <a:p>
            <a:pPr marL="0" indent="0">
              <a:buNone/>
            </a:pPr>
            <a:r>
              <a:rPr lang="tr-TR" dirty="0"/>
              <a:t>* Söğüt'ü kışlak, Domaniç'i de yaylak olarak kullandılar. </a:t>
            </a:r>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pic>
        <p:nvPicPr>
          <p:cNvPr id="5123" name="Picture 3" descr="C:\Users\YAŞAR\Desktop\kayi-boyu_16_9_154885105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0203" y="5013176"/>
            <a:ext cx="2520280"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536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b="1" dirty="0" smtClean="0"/>
              <a:t>OSMANLI DEVLETİ KURULDUĞU DÖNEMDE YAKIN DOĞU VE AVRUPA’NIN DURUMU</a:t>
            </a:r>
            <a:endParaRPr lang="tr-TR" b="1" dirty="0"/>
          </a:p>
          <a:p>
            <a:pPr marL="0" indent="0">
              <a:buNone/>
            </a:pPr>
            <a:r>
              <a:rPr lang="tr-TR" b="1" dirty="0"/>
              <a:t>Bizans:</a:t>
            </a:r>
          </a:p>
          <a:p>
            <a:pPr marL="0" indent="0">
              <a:buNone/>
            </a:pPr>
            <a:r>
              <a:rPr lang="tr-TR" dirty="0"/>
              <a:t>-</a:t>
            </a:r>
            <a:r>
              <a:rPr lang="tr-TR" dirty="0" smtClean="0"/>
              <a:t>Eski </a:t>
            </a:r>
            <a:r>
              <a:rPr lang="tr-TR" dirty="0"/>
              <a:t>gücünün çok uzağındadır.</a:t>
            </a:r>
          </a:p>
          <a:p>
            <a:pPr marL="0" indent="0">
              <a:buNone/>
            </a:pPr>
            <a:r>
              <a:rPr lang="tr-TR" dirty="0"/>
              <a:t>-</a:t>
            </a:r>
            <a:r>
              <a:rPr lang="tr-TR" dirty="0" smtClean="0"/>
              <a:t>Anadolu'daki </a:t>
            </a:r>
            <a:r>
              <a:rPr lang="tr-TR" dirty="0"/>
              <a:t>topraklarının büyük kısmını kaybetmiştir.</a:t>
            </a:r>
          </a:p>
          <a:p>
            <a:pPr marL="0" indent="0">
              <a:buNone/>
            </a:pPr>
            <a:r>
              <a:rPr lang="tr-TR" dirty="0"/>
              <a:t>-</a:t>
            </a:r>
            <a:r>
              <a:rPr lang="tr-TR" dirty="0" smtClean="0"/>
              <a:t>Trakya'daki </a:t>
            </a:r>
            <a:r>
              <a:rPr lang="tr-TR" dirty="0"/>
              <a:t>topraklara sahiptir.</a:t>
            </a:r>
          </a:p>
          <a:p>
            <a:pPr marL="0" indent="0">
              <a:buNone/>
            </a:pPr>
            <a:r>
              <a:rPr lang="tr-TR" dirty="0"/>
              <a:t>-</a:t>
            </a:r>
            <a:r>
              <a:rPr lang="tr-TR" dirty="0" smtClean="0"/>
              <a:t>İstanbul'da </a:t>
            </a:r>
            <a:r>
              <a:rPr lang="tr-TR" dirty="0"/>
              <a:t>sürekli taht kavgaları ve entrikalar yaşanmaktadır. </a:t>
            </a:r>
            <a:r>
              <a:rPr lang="tr-TR" dirty="0" smtClean="0"/>
              <a:t>                   </a:t>
            </a:r>
            <a:r>
              <a:rPr lang="tr-TR" dirty="0"/>
              <a:t>-</a:t>
            </a:r>
            <a:r>
              <a:rPr lang="tr-TR" dirty="0" smtClean="0"/>
              <a:t>İmparator </a:t>
            </a:r>
            <a:r>
              <a:rPr lang="tr-TR" dirty="0"/>
              <a:t>kendi TEKFURLARINA ( Bizans valisi/ bir çeşit derebeyi ) bile söz geçirecek durumda</a:t>
            </a:r>
          </a:p>
          <a:p>
            <a:pPr marL="0" indent="0">
              <a:buNone/>
            </a:pPr>
            <a:r>
              <a:rPr lang="tr-TR" dirty="0"/>
              <a:t>değildir.</a:t>
            </a:r>
          </a:p>
          <a:p>
            <a:pPr marL="0" indent="0">
              <a:buNone/>
            </a:pPr>
            <a:r>
              <a:rPr lang="tr-TR" dirty="0"/>
              <a:t>-</a:t>
            </a:r>
            <a:r>
              <a:rPr lang="tr-TR" dirty="0" smtClean="0"/>
              <a:t>Halk</a:t>
            </a:r>
            <a:r>
              <a:rPr lang="tr-TR" dirty="0"/>
              <a:t>, yönetimden baskı görmekte, ezilmektedir.</a:t>
            </a:r>
          </a:p>
        </p:txBody>
      </p:sp>
    </p:spTree>
    <p:extLst>
      <p:ext uri="{BB962C8B-B14F-4D97-AF65-F5344CB8AC3E}">
        <p14:creationId xmlns:p14="http://schemas.microsoft.com/office/powerpoint/2010/main" val="2031999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smtClean="0"/>
              <a:t>Türkiye Selçuklu Devleti:</a:t>
            </a:r>
          </a:p>
          <a:p>
            <a:pPr marL="0" indent="0">
              <a:buNone/>
            </a:pPr>
            <a:r>
              <a:rPr lang="tr-TR" dirty="0" smtClean="0"/>
              <a:t>1243 </a:t>
            </a:r>
            <a:r>
              <a:rPr lang="tr-TR" dirty="0" err="1" smtClean="0"/>
              <a:t>Kösedağ</a:t>
            </a:r>
            <a:r>
              <a:rPr lang="tr-TR" dirty="0" smtClean="0"/>
              <a:t> Savaşı’nda Moğollara yenilerek dağılma sürecine </a:t>
            </a:r>
            <a:r>
              <a:rPr lang="tr-TR" dirty="0" err="1" smtClean="0"/>
              <a:t>girdiler.Bunun</a:t>
            </a:r>
            <a:r>
              <a:rPr lang="tr-TR" dirty="0" smtClean="0"/>
              <a:t> sonucunda Anadolu’da siyasi birlik bozuldu.</a:t>
            </a:r>
          </a:p>
          <a:p>
            <a:pPr marL="0" indent="0">
              <a:buNone/>
            </a:pPr>
            <a:r>
              <a:rPr lang="tr-TR" b="1" dirty="0" err="1" smtClean="0"/>
              <a:t>Memlüklü</a:t>
            </a:r>
            <a:r>
              <a:rPr lang="tr-TR" b="1" dirty="0" smtClean="0"/>
              <a:t> Devleti:</a:t>
            </a:r>
          </a:p>
          <a:p>
            <a:pPr marL="0" indent="0">
              <a:buNone/>
            </a:pPr>
            <a:r>
              <a:rPr lang="tr-TR" dirty="0" err="1" smtClean="0"/>
              <a:t>Ayberg</a:t>
            </a:r>
            <a:r>
              <a:rPr lang="tr-TR" dirty="0" smtClean="0"/>
              <a:t> tarafından Mısır’da </a:t>
            </a:r>
            <a:r>
              <a:rPr lang="tr-TR" dirty="0" err="1" smtClean="0"/>
              <a:t>kuruldu.Haçlılara</a:t>
            </a:r>
            <a:r>
              <a:rPr lang="tr-TR" dirty="0" smtClean="0"/>
              <a:t> ve Moğollara </a:t>
            </a:r>
            <a:r>
              <a:rPr lang="tr-TR" dirty="0" err="1" smtClean="0"/>
              <a:t>karşımücadele</a:t>
            </a:r>
            <a:r>
              <a:rPr lang="tr-TR" dirty="0" smtClean="0"/>
              <a:t> verdiler.</a:t>
            </a:r>
          </a:p>
          <a:p>
            <a:pPr marL="0" indent="0">
              <a:buNone/>
            </a:pPr>
            <a:r>
              <a:rPr lang="tr-TR" b="1" dirty="0" smtClean="0"/>
              <a:t>Altın Orda Devleti:</a:t>
            </a:r>
          </a:p>
          <a:p>
            <a:pPr marL="0" indent="0">
              <a:buNone/>
            </a:pPr>
            <a:r>
              <a:rPr lang="tr-TR" dirty="0" smtClean="0"/>
              <a:t>Batu Han </a:t>
            </a:r>
            <a:r>
              <a:rPr lang="tr-TR" dirty="0" err="1" smtClean="0"/>
              <a:t>tarfaından</a:t>
            </a:r>
            <a:r>
              <a:rPr lang="tr-TR" dirty="0" smtClean="0"/>
              <a:t> Karadeniz’in kuzeyinde </a:t>
            </a:r>
            <a:r>
              <a:rPr lang="tr-TR" dirty="0" err="1" smtClean="0"/>
              <a:t>kuruldu.Timur</a:t>
            </a:r>
            <a:r>
              <a:rPr lang="tr-TR" dirty="0" smtClean="0"/>
              <a:t> ile yaptığı mücadeleyi kaybetmiştir.</a:t>
            </a:r>
            <a:endParaRPr lang="tr-TR" dirty="0"/>
          </a:p>
        </p:txBody>
      </p:sp>
    </p:spTree>
    <p:extLst>
      <p:ext uri="{BB962C8B-B14F-4D97-AF65-F5344CB8AC3E}">
        <p14:creationId xmlns:p14="http://schemas.microsoft.com/office/powerpoint/2010/main" val="382826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buNone/>
            </a:pPr>
            <a:r>
              <a:rPr lang="tr-TR" b="1" dirty="0"/>
              <a:t>Trabzon (Pontus) Rum İmparatorluğu:</a:t>
            </a:r>
          </a:p>
          <a:p>
            <a:pPr marL="0" indent="0">
              <a:buNone/>
            </a:pPr>
            <a:r>
              <a:rPr lang="tr-TR" dirty="0"/>
              <a:t>-</a:t>
            </a:r>
            <a:r>
              <a:rPr lang="tr-TR" dirty="0" smtClean="0"/>
              <a:t>Doğu </a:t>
            </a:r>
            <a:r>
              <a:rPr lang="tr-TR" dirty="0"/>
              <a:t>Karadeniz bölgesinde hüküm süren bu devlet 4. haçlı seferi sırasında kurulmuştur.</a:t>
            </a:r>
          </a:p>
          <a:p>
            <a:pPr marL="0" indent="0">
              <a:buNone/>
            </a:pPr>
            <a:r>
              <a:rPr lang="tr-TR" b="1" dirty="0"/>
              <a:t>Moğol (İlhanlı) Devleti:</a:t>
            </a:r>
          </a:p>
          <a:p>
            <a:pPr marL="0" indent="0">
              <a:buNone/>
            </a:pPr>
            <a:r>
              <a:rPr lang="tr-TR" dirty="0"/>
              <a:t>-</a:t>
            </a:r>
            <a:r>
              <a:rPr lang="tr-TR" dirty="0" smtClean="0"/>
              <a:t>Merkezi </a:t>
            </a:r>
            <a:r>
              <a:rPr lang="tr-TR" dirty="0"/>
              <a:t>İran olan bu devlet, </a:t>
            </a:r>
            <a:r>
              <a:rPr lang="tr-TR" dirty="0" err="1"/>
              <a:t>Kösedağ</a:t>
            </a:r>
            <a:r>
              <a:rPr lang="tr-TR" dirty="0"/>
              <a:t> savaşından itibaren Anadolu'nun özellikle Doğu ve </a:t>
            </a:r>
            <a:r>
              <a:rPr lang="tr-TR" dirty="0" smtClean="0"/>
              <a:t>Orta kesimlerini </a:t>
            </a:r>
            <a:r>
              <a:rPr lang="tr-TR" dirty="0"/>
              <a:t>kontrol etmektedir.</a:t>
            </a:r>
          </a:p>
          <a:p>
            <a:pPr marL="0" indent="0">
              <a:buNone/>
            </a:pPr>
            <a:r>
              <a:rPr lang="tr-TR" dirty="0"/>
              <a:t>-</a:t>
            </a:r>
            <a:r>
              <a:rPr lang="tr-TR" dirty="0" smtClean="0"/>
              <a:t>Bu </a:t>
            </a:r>
            <a:r>
              <a:rPr lang="tr-TR" dirty="0"/>
              <a:t>bölgede yaşayan Türklere yoğun bir baskı uygulamaktadır.</a:t>
            </a:r>
          </a:p>
          <a:p>
            <a:pPr marL="0" indent="0">
              <a:buNone/>
            </a:pPr>
            <a:r>
              <a:rPr lang="tr-TR" b="1" dirty="0"/>
              <a:t>Anadolu Beylikleri:</a:t>
            </a:r>
          </a:p>
          <a:p>
            <a:pPr marL="0" indent="0">
              <a:buNone/>
            </a:pPr>
            <a:r>
              <a:rPr lang="tr-TR" dirty="0"/>
              <a:t>-</a:t>
            </a:r>
            <a:r>
              <a:rPr lang="tr-TR" dirty="0" smtClean="0"/>
              <a:t>Türkiye </a:t>
            </a:r>
            <a:r>
              <a:rPr lang="tr-TR" dirty="0"/>
              <a:t>Selçuklu Devleti dağılma sürecine girince Boy yapısını koruyan Türkler kendi </a:t>
            </a:r>
            <a:r>
              <a:rPr lang="tr-TR" dirty="0" smtClean="0"/>
              <a:t>beyleri önderliğinde </a:t>
            </a:r>
            <a:r>
              <a:rPr lang="tr-TR" dirty="0"/>
              <a:t>bağımsız beylikler kurmuştur.</a:t>
            </a:r>
          </a:p>
          <a:p>
            <a:pPr marL="0" indent="0">
              <a:buNone/>
            </a:pPr>
            <a:r>
              <a:rPr lang="tr-TR" dirty="0"/>
              <a:t>-</a:t>
            </a:r>
            <a:r>
              <a:rPr lang="tr-TR" dirty="0" smtClean="0"/>
              <a:t>Osmanoğulları </a:t>
            </a:r>
            <a:r>
              <a:rPr lang="tr-TR" dirty="0"/>
              <a:t>da bunlardan biridir</a:t>
            </a:r>
            <a:r>
              <a:rPr lang="tr-TR" dirty="0" smtClean="0"/>
              <a:t>.</a:t>
            </a:r>
          </a:p>
          <a:p>
            <a:pPr marL="0" indent="0">
              <a:buNone/>
            </a:pPr>
            <a:r>
              <a:rPr lang="tr-TR" dirty="0" smtClean="0"/>
              <a:t>-Osmanlı Devleti’ni en fazla Karamanoğulları zorlamıştır</a:t>
            </a:r>
            <a:r>
              <a:rPr lang="tr-TR" dirty="0" smtClean="0"/>
              <a:t>.</a:t>
            </a:r>
          </a:p>
          <a:p>
            <a:pPr marL="0" indent="0">
              <a:buNone/>
            </a:pPr>
            <a:endParaRPr lang="tr-TR" dirty="0"/>
          </a:p>
        </p:txBody>
      </p:sp>
    </p:spTree>
    <p:extLst>
      <p:ext uri="{BB962C8B-B14F-4D97-AF65-F5344CB8AC3E}">
        <p14:creationId xmlns:p14="http://schemas.microsoft.com/office/powerpoint/2010/main" val="3446756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7170" name="Picture 2" descr="C:\Users\YAŞAR\Desktop\anadolu-beylikleri-haritasi.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924352"/>
            <a:ext cx="8229600" cy="3877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472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rmAutofit fontScale="70000" lnSpcReduction="20000"/>
          </a:bodyPr>
          <a:lstStyle/>
          <a:p>
            <a:r>
              <a:rPr lang="tr-TR" b="1" dirty="0"/>
              <a:t>Osmanlı Devleti’nin Kuruluş Döneminde Balkanlar’da da güçlü siyasi </a:t>
            </a:r>
            <a:r>
              <a:rPr lang="tr-TR" b="1" dirty="0" smtClean="0"/>
              <a:t>yapılar yoktur</a:t>
            </a:r>
            <a:r>
              <a:rPr lang="tr-TR" b="1" dirty="0"/>
              <a:t>.</a:t>
            </a:r>
          </a:p>
          <a:p>
            <a:r>
              <a:rPr lang="tr-TR" dirty="0" smtClean="0"/>
              <a:t> </a:t>
            </a:r>
            <a:r>
              <a:rPr lang="tr-TR" dirty="0"/>
              <a:t>Bu bölgede güçlü bir merkezi devlet yoktu.</a:t>
            </a:r>
          </a:p>
          <a:p>
            <a:r>
              <a:rPr lang="tr-TR" dirty="0" smtClean="0"/>
              <a:t> </a:t>
            </a:r>
            <a:r>
              <a:rPr lang="tr-TR" dirty="0"/>
              <a:t>Balkanlar, derebeyi denilen yerel siyasi güçler arasında tam bir siyasi bölünmüşlük içerisindeydi.</a:t>
            </a:r>
          </a:p>
          <a:p>
            <a:r>
              <a:rPr lang="tr-TR" b="1" dirty="0"/>
              <a:t>Balkanlarda:</a:t>
            </a:r>
          </a:p>
          <a:p>
            <a:r>
              <a:rPr lang="tr-TR" dirty="0" smtClean="0"/>
              <a:t> </a:t>
            </a:r>
            <a:r>
              <a:rPr lang="tr-TR" dirty="0"/>
              <a:t>Bizans</a:t>
            </a:r>
          </a:p>
          <a:p>
            <a:r>
              <a:rPr lang="tr-TR" dirty="0" smtClean="0"/>
              <a:t> </a:t>
            </a:r>
            <a:r>
              <a:rPr lang="tr-TR" dirty="0"/>
              <a:t>Bulgar Krallığı</a:t>
            </a:r>
          </a:p>
          <a:p>
            <a:r>
              <a:rPr lang="tr-TR" dirty="0" smtClean="0"/>
              <a:t> </a:t>
            </a:r>
            <a:r>
              <a:rPr lang="tr-TR" dirty="0"/>
              <a:t>Sırp Krallığı</a:t>
            </a:r>
          </a:p>
          <a:p>
            <a:r>
              <a:rPr lang="tr-TR" dirty="0" smtClean="0"/>
              <a:t> </a:t>
            </a:r>
            <a:r>
              <a:rPr lang="tr-TR" dirty="0"/>
              <a:t>Macar Krallığı</a:t>
            </a:r>
          </a:p>
          <a:p>
            <a:r>
              <a:rPr lang="tr-TR" dirty="0" smtClean="0"/>
              <a:t> </a:t>
            </a:r>
            <a:r>
              <a:rPr lang="tr-TR" dirty="0"/>
              <a:t>Mora Despotluğu</a:t>
            </a:r>
          </a:p>
          <a:p>
            <a:r>
              <a:rPr lang="tr-TR" dirty="0" smtClean="0"/>
              <a:t>Arnavutluk </a:t>
            </a:r>
            <a:r>
              <a:rPr lang="tr-TR" dirty="0"/>
              <a:t>Prensliği bulunmaktaydı</a:t>
            </a:r>
            <a:r>
              <a:rPr lang="tr-TR" dirty="0" smtClean="0"/>
              <a:t>.</a:t>
            </a:r>
          </a:p>
          <a:p>
            <a:r>
              <a:rPr lang="tr-TR" dirty="0" smtClean="0"/>
              <a:t>Kutsal Roma Germen İmparatorluğu Avrupa’nın en önemli </a:t>
            </a:r>
            <a:r>
              <a:rPr lang="tr-TR" smtClean="0"/>
              <a:t>siyasi gücüydü.</a:t>
            </a:r>
            <a:endParaRPr lang="tr-TR" dirty="0"/>
          </a:p>
        </p:txBody>
      </p:sp>
    </p:spTree>
    <p:extLst>
      <p:ext uri="{BB962C8B-B14F-4D97-AF65-F5344CB8AC3E}">
        <p14:creationId xmlns:p14="http://schemas.microsoft.com/office/powerpoint/2010/main" val="2059314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b="1" dirty="0"/>
              <a:t>KURULUŞ DEVRİ PADİŞAHLARI KİMLERDİR?</a:t>
            </a:r>
          </a:p>
          <a:p>
            <a:pPr marL="0" indent="0">
              <a:buNone/>
            </a:pPr>
            <a:endParaRPr lang="tr-TR" dirty="0"/>
          </a:p>
          <a:p>
            <a:pPr marL="0" indent="0">
              <a:buNone/>
            </a:pPr>
            <a:r>
              <a:rPr lang="tr-TR" dirty="0"/>
              <a:t>Osman Gazi (1299 – 1324)</a:t>
            </a:r>
          </a:p>
          <a:p>
            <a:pPr marL="0" indent="0">
              <a:buNone/>
            </a:pPr>
            <a:r>
              <a:rPr lang="tr-TR" dirty="0"/>
              <a:t>Orhan Gazi (1324 – 1362)</a:t>
            </a:r>
          </a:p>
          <a:p>
            <a:pPr marL="0" indent="0">
              <a:buNone/>
            </a:pPr>
            <a:r>
              <a:rPr lang="tr-TR" dirty="0"/>
              <a:t>I. Murat (1362 – 1389)</a:t>
            </a:r>
          </a:p>
          <a:p>
            <a:pPr marL="0" indent="0">
              <a:buNone/>
            </a:pPr>
            <a:r>
              <a:rPr lang="tr-TR" dirty="0"/>
              <a:t>I. </a:t>
            </a:r>
            <a:r>
              <a:rPr lang="tr-TR" dirty="0" err="1"/>
              <a:t>Bayezit</a:t>
            </a:r>
            <a:r>
              <a:rPr lang="tr-TR" dirty="0"/>
              <a:t> (1389 – 1402)</a:t>
            </a:r>
          </a:p>
          <a:p>
            <a:pPr marL="0" indent="0">
              <a:buNone/>
            </a:pPr>
            <a:r>
              <a:rPr lang="tr-TR" dirty="0"/>
              <a:t>I. Mehmet (1413 – 1421)</a:t>
            </a:r>
          </a:p>
          <a:p>
            <a:pPr marL="0" indent="0">
              <a:buNone/>
            </a:pPr>
            <a:r>
              <a:rPr lang="tr-TR" dirty="0"/>
              <a:t>II. Murat (1421 – 1451)</a:t>
            </a:r>
          </a:p>
        </p:txBody>
      </p:sp>
    </p:spTree>
    <p:extLst>
      <p:ext uri="{BB962C8B-B14F-4D97-AF65-F5344CB8AC3E}">
        <p14:creationId xmlns:p14="http://schemas.microsoft.com/office/powerpoint/2010/main" val="3442240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lgn="ctr">
              <a:buNone/>
            </a:pPr>
            <a:r>
              <a:rPr lang="tr-TR" b="1" dirty="0"/>
              <a:t>OSMAN BEY (1299 – 1324</a:t>
            </a:r>
            <a:r>
              <a:rPr lang="tr-TR" b="1" dirty="0" smtClean="0"/>
              <a:t>)</a:t>
            </a:r>
          </a:p>
          <a:p>
            <a:pPr marL="0" indent="0" algn="ctr">
              <a:buNone/>
            </a:pPr>
            <a:endParaRPr lang="tr-TR" b="1" dirty="0"/>
          </a:p>
          <a:p>
            <a:pPr marL="0" indent="0">
              <a:buNone/>
            </a:pPr>
            <a:r>
              <a:rPr lang="tr-TR" dirty="0"/>
              <a:t> * 1231’den 1281’e kadar Kayıların reisliğini yapan Ertuğrul Gazi,1281’de vefat edince aşiretin başına oğlu Osman Bey geçmiştir.</a:t>
            </a:r>
          </a:p>
          <a:p>
            <a:pPr marL="0" indent="0">
              <a:buNone/>
            </a:pPr>
            <a:r>
              <a:rPr lang="tr-TR" dirty="0"/>
              <a:t>* Osmanlı Devleti, 1299 yılında Osman Bey tarafından kurulmuştur. </a:t>
            </a:r>
          </a:p>
          <a:p>
            <a:pPr marL="0" indent="0">
              <a:buNone/>
            </a:pPr>
            <a:r>
              <a:rPr lang="tr-TR" dirty="0"/>
              <a:t>* Osman Bey’in 1299’da bağımsızlığını ilan etmesine zemin hazırlayan gelişme; Moğol-İlhanlıların, Anadolu Selçuklu Sultanı III. Alâeddin Keykubad’ı İran’a götürmeleri üzerine Anadolu’da ortaya çıkan otorite boşluğudur.</a:t>
            </a:r>
          </a:p>
          <a:p>
            <a:pPr marL="0" indent="0">
              <a:buNone/>
            </a:pPr>
            <a:r>
              <a:rPr lang="tr-TR" dirty="0"/>
              <a:t>-</a:t>
            </a:r>
            <a:r>
              <a:rPr lang="tr-TR" dirty="0" smtClean="0"/>
              <a:t>Osman </a:t>
            </a:r>
            <a:r>
              <a:rPr lang="tr-TR" dirty="0"/>
              <a:t>Bey'in ilk yaptığı fetihlerin </a:t>
            </a:r>
            <a:r>
              <a:rPr lang="tr-TR" dirty="0" smtClean="0"/>
              <a:t>amacı, Bursa </a:t>
            </a:r>
            <a:r>
              <a:rPr lang="tr-TR" dirty="0"/>
              <a:t>ve İznik’in fethini kolaylaştırmaktır.</a:t>
            </a:r>
          </a:p>
          <a:p>
            <a:pPr marL="0" indent="0">
              <a:buNone/>
            </a:pPr>
            <a:r>
              <a:rPr lang="tr-TR" dirty="0"/>
              <a:t>Bunun için;</a:t>
            </a:r>
          </a:p>
          <a:p>
            <a:pPr marL="0" indent="0">
              <a:buNone/>
            </a:pPr>
            <a:r>
              <a:rPr lang="tr-TR" dirty="0"/>
              <a:t>-</a:t>
            </a:r>
            <a:r>
              <a:rPr lang="tr-TR" dirty="0" smtClean="0"/>
              <a:t> </a:t>
            </a:r>
            <a:r>
              <a:rPr lang="tr-TR" dirty="0" err="1"/>
              <a:t>Karacahisar</a:t>
            </a:r>
            <a:r>
              <a:rPr lang="tr-TR" dirty="0"/>
              <a:t>,</a:t>
            </a:r>
          </a:p>
          <a:p>
            <a:pPr marL="0" indent="0">
              <a:buNone/>
            </a:pPr>
            <a:r>
              <a:rPr lang="tr-TR" dirty="0" smtClean="0"/>
              <a:t>-</a:t>
            </a:r>
            <a:r>
              <a:rPr lang="tr-TR" dirty="0" err="1" smtClean="0"/>
              <a:t>Yarhisar</a:t>
            </a:r>
            <a:r>
              <a:rPr lang="tr-TR" dirty="0"/>
              <a:t>,</a:t>
            </a:r>
          </a:p>
          <a:p>
            <a:pPr marL="0" indent="0">
              <a:buNone/>
            </a:pPr>
            <a:r>
              <a:rPr lang="tr-TR" dirty="0"/>
              <a:t>-</a:t>
            </a:r>
            <a:r>
              <a:rPr lang="tr-TR" dirty="0" smtClean="0"/>
              <a:t> </a:t>
            </a:r>
            <a:r>
              <a:rPr lang="tr-TR" dirty="0" err="1"/>
              <a:t>Yundhisar</a:t>
            </a:r>
            <a:r>
              <a:rPr lang="tr-TR" dirty="0"/>
              <a:t> ve</a:t>
            </a:r>
          </a:p>
          <a:p>
            <a:pPr marL="0" indent="0">
              <a:buNone/>
            </a:pPr>
            <a:r>
              <a:rPr lang="tr-TR" dirty="0"/>
              <a:t>-</a:t>
            </a:r>
            <a:r>
              <a:rPr lang="tr-TR" dirty="0" smtClean="0"/>
              <a:t> </a:t>
            </a:r>
            <a:r>
              <a:rPr lang="tr-TR" dirty="0"/>
              <a:t>Bilecik kalelerini fethetti.</a:t>
            </a:r>
          </a:p>
          <a:p>
            <a:pPr marL="0" indent="0">
              <a:buNone/>
            </a:pPr>
            <a:r>
              <a:rPr lang="tr-TR" dirty="0"/>
              <a:t>NOT: Bilecik’in fethinden sonra </a:t>
            </a:r>
            <a:r>
              <a:rPr lang="tr-TR" dirty="0" smtClean="0"/>
              <a:t>beyliğin merkezini </a:t>
            </a:r>
            <a:r>
              <a:rPr lang="tr-TR" dirty="0"/>
              <a:t>Bilecik’e taşıdı</a:t>
            </a:r>
            <a:r>
              <a:rPr lang="tr-TR" dirty="0" smtClean="0"/>
              <a:t>.</a:t>
            </a:r>
            <a:endParaRPr lang="tr-TR" dirty="0"/>
          </a:p>
        </p:txBody>
      </p:sp>
      <p:pic>
        <p:nvPicPr>
          <p:cNvPr id="2050" name="Picture 2" descr="C:\Users\YAŞAR\Desktop\5ceed1e2c03c0e2ba4aca73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116632"/>
            <a:ext cx="2376264"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337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buNone/>
            </a:pPr>
            <a:r>
              <a:rPr lang="tr-TR" sz="1600" b="1" dirty="0"/>
              <a:t>KOYUNHİSAR (BAFEON) SAVAŞI (1302):</a:t>
            </a:r>
          </a:p>
          <a:p>
            <a:pPr marL="0" indent="0">
              <a:buNone/>
            </a:pPr>
            <a:r>
              <a:rPr lang="tr-TR" sz="1600" b="1" dirty="0"/>
              <a:t>SEBEP:</a:t>
            </a:r>
          </a:p>
          <a:p>
            <a:pPr marL="0" indent="0">
              <a:buNone/>
            </a:pPr>
            <a:r>
              <a:rPr lang="tr-TR" sz="1600" dirty="0"/>
              <a:t>-</a:t>
            </a:r>
            <a:r>
              <a:rPr lang="tr-TR" sz="1600" dirty="0" smtClean="0"/>
              <a:t> </a:t>
            </a:r>
            <a:r>
              <a:rPr lang="tr-TR" sz="1600" dirty="0"/>
              <a:t>Osman Bey’in </a:t>
            </a:r>
            <a:r>
              <a:rPr lang="tr-TR" sz="1600" dirty="0" err="1"/>
              <a:t>ard</a:t>
            </a:r>
            <a:r>
              <a:rPr lang="tr-TR" sz="1600" dirty="0"/>
              <a:t> arda kazandığı </a:t>
            </a:r>
            <a:r>
              <a:rPr lang="tr-TR" sz="1600" dirty="0" smtClean="0"/>
              <a:t>başarılar  üzerine </a:t>
            </a:r>
            <a:r>
              <a:rPr lang="tr-TR" sz="1600" dirty="0"/>
              <a:t>Bizans harekete geçmiş,</a:t>
            </a:r>
          </a:p>
          <a:p>
            <a:pPr marL="0" indent="0">
              <a:buNone/>
            </a:pPr>
            <a:r>
              <a:rPr lang="tr-TR" sz="1600" b="1" dirty="0"/>
              <a:t>SAVAŞ:</a:t>
            </a:r>
          </a:p>
          <a:p>
            <a:pPr marL="0" indent="0">
              <a:buNone/>
            </a:pPr>
            <a:r>
              <a:rPr lang="tr-TR" sz="1600" dirty="0"/>
              <a:t>-</a:t>
            </a:r>
            <a:r>
              <a:rPr lang="tr-TR" sz="1600" dirty="0" smtClean="0"/>
              <a:t>Yapılan </a:t>
            </a:r>
            <a:r>
              <a:rPr lang="tr-TR" sz="1600" dirty="0" err="1"/>
              <a:t>Koyunhisar</a:t>
            </a:r>
            <a:r>
              <a:rPr lang="tr-TR" sz="1600" dirty="0"/>
              <a:t> Savaşını </a:t>
            </a:r>
            <a:r>
              <a:rPr lang="tr-TR" sz="1600" dirty="0" smtClean="0"/>
              <a:t>Osmanlılar kazanmıştır</a:t>
            </a:r>
            <a:r>
              <a:rPr lang="tr-TR" sz="1600" dirty="0"/>
              <a:t>.</a:t>
            </a:r>
          </a:p>
          <a:p>
            <a:pPr marL="0" indent="0">
              <a:buNone/>
            </a:pPr>
            <a:r>
              <a:rPr lang="tr-TR" sz="1600" b="1" dirty="0"/>
              <a:t>SONUÇ:</a:t>
            </a:r>
          </a:p>
          <a:p>
            <a:pPr marL="0" indent="0">
              <a:buNone/>
            </a:pPr>
            <a:r>
              <a:rPr lang="tr-TR" sz="1600" dirty="0"/>
              <a:t>-</a:t>
            </a:r>
            <a:r>
              <a:rPr lang="tr-TR" sz="1600" dirty="0" smtClean="0"/>
              <a:t>İznik </a:t>
            </a:r>
            <a:r>
              <a:rPr lang="tr-TR" sz="1600" dirty="0"/>
              <a:t>yolu Türklere açılmış,</a:t>
            </a:r>
          </a:p>
          <a:p>
            <a:pPr marL="0" indent="0">
              <a:buNone/>
            </a:pPr>
            <a:r>
              <a:rPr lang="tr-TR" sz="1600" dirty="0"/>
              <a:t>-</a:t>
            </a:r>
            <a:r>
              <a:rPr lang="tr-TR" sz="1600" dirty="0" smtClean="0"/>
              <a:t> </a:t>
            </a:r>
            <a:r>
              <a:rPr lang="tr-TR" sz="1600" dirty="0"/>
              <a:t>Bursa Kuzeyi hariç üç taraftan kuşatılmıştır.</a:t>
            </a:r>
          </a:p>
          <a:p>
            <a:pPr marL="0" indent="0">
              <a:buNone/>
            </a:pPr>
            <a:r>
              <a:rPr lang="tr-TR" sz="1600" dirty="0"/>
              <a:t>NOT: </a:t>
            </a:r>
            <a:r>
              <a:rPr lang="tr-TR" sz="1600" dirty="0" err="1"/>
              <a:t>Koyunhisar</a:t>
            </a:r>
            <a:r>
              <a:rPr lang="tr-TR" sz="1600" dirty="0"/>
              <a:t> savaşı Bizans ile </a:t>
            </a:r>
            <a:r>
              <a:rPr lang="tr-TR" sz="1600" dirty="0" smtClean="0"/>
              <a:t>Osmanlı Devleti </a:t>
            </a:r>
            <a:r>
              <a:rPr lang="tr-TR" sz="1600" dirty="0"/>
              <a:t>arasındaki ilk savaş ve kazanılan </a:t>
            </a:r>
            <a:r>
              <a:rPr lang="tr-TR" sz="1600" dirty="0" smtClean="0"/>
              <a:t>ilk zaferdir</a:t>
            </a:r>
            <a:r>
              <a:rPr lang="tr-TR" sz="1600" dirty="0"/>
              <a:t>.</a:t>
            </a:r>
          </a:p>
          <a:p>
            <a:pPr marL="0" indent="0">
              <a:buNone/>
            </a:pPr>
            <a:r>
              <a:rPr lang="tr-TR" sz="1600" dirty="0" smtClean="0"/>
              <a:t>-Son </a:t>
            </a:r>
            <a:r>
              <a:rPr lang="tr-TR" sz="1600" dirty="0"/>
              <a:t>yapılan araştırmalar ilk </a:t>
            </a:r>
            <a:r>
              <a:rPr lang="tr-TR" sz="1600" dirty="0" smtClean="0"/>
              <a:t>Osmanlı parasının </a:t>
            </a:r>
            <a:r>
              <a:rPr lang="tr-TR" sz="1600" dirty="0"/>
              <a:t>Osman Bey döneminde basıldığını</a:t>
            </a:r>
          </a:p>
          <a:p>
            <a:pPr marL="0" indent="0">
              <a:buNone/>
            </a:pPr>
            <a:r>
              <a:rPr lang="tr-TR" sz="1600" dirty="0"/>
              <a:t>göstermiştir.</a:t>
            </a:r>
          </a:p>
          <a:p>
            <a:pPr marL="0" indent="0">
              <a:buNone/>
            </a:pPr>
            <a:r>
              <a:rPr lang="tr-TR" sz="1600" dirty="0"/>
              <a:t>NOT: Para basmak Türklerde </a:t>
            </a:r>
            <a:r>
              <a:rPr lang="tr-TR" sz="1600" dirty="0" smtClean="0"/>
              <a:t>Hükümdarlık alametlerindendir</a:t>
            </a:r>
            <a:r>
              <a:rPr lang="tr-TR" sz="1600" dirty="0"/>
              <a:t>. Osman Bey’in bastığı </a:t>
            </a:r>
            <a:r>
              <a:rPr lang="tr-TR" sz="1600" dirty="0" smtClean="0"/>
              <a:t>para Bağımsız </a:t>
            </a:r>
            <a:r>
              <a:rPr lang="tr-TR" sz="1600" dirty="0"/>
              <a:t>bir devlet kurulduğunu ispatlar.</a:t>
            </a:r>
          </a:p>
          <a:p>
            <a:pPr marL="0" indent="0">
              <a:buNone/>
            </a:pPr>
            <a:r>
              <a:rPr lang="tr-TR" sz="1600" dirty="0"/>
              <a:t>DİKKAT: Osman Bey, Ahi lideri ŞEYH </a:t>
            </a:r>
            <a:r>
              <a:rPr lang="tr-TR" sz="1600" dirty="0" err="1"/>
              <a:t>EDEBALİ’nin</a:t>
            </a:r>
            <a:r>
              <a:rPr lang="tr-TR" sz="1600" dirty="0"/>
              <a:t> kızı BALA hatunla evlenerek devletin kuruluşunda </a:t>
            </a:r>
            <a:r>
              <a:rPr lang="tr-TR" sz="1600" dirty="0" smtClean="0"/>
              <a:t>ve örgütlenmesinde </a:t>
            </a:r>
            <a:r>
              <a:rPr lang="tr-TR" sz="1600" dirty="0"/>
              <a:t>AHİLERİN (</a:t>
            </a:r>
            <a:r>
              <a:rPr lang="tr-TR" sz="1600" dirty="0" err="1"/>
              <a:t>Ahiyan</a:t>
            </a:r>
            <a:r>
              <a:rPr lang="tr-TR" sz="1600" dirty="0"/>
              <a:t>-ı Rum)desteğini aldı. Bu bağlamda Osmanlı </a:t>
            </a:r>
            <a:r>
              <a:rPr lang="tr-TR" sz="1600" dirty="0" smtClean="0"/>
              <a:t>Devleti, Dervişlerin, Alperenlerin</a:t>
            </a:r>
            <a:r>
              <a:rPr lang="tr-TR" sz="1600" dirty="0"/>
              <a:t>, (</a:t>
            </a:r>
            <a:r>
              <a:rPr lang="tr-TR" sz="1600" dirty="0" err="1"/>
              <a:t>Gaziyan</a:t>
            </a:r>
            <a:r>
              <a:rPr lang="tr-TR" sz="1600" dirty="0"/>
              <a:t>-ı </a:t>
            </a:r>
            <a:r>
              <a:rPr lang="tr-TR" sz="1600" dirty="0" err="1"/>
              <a:t>rum</a:t>
            </a:r>
            <a:r>
              <a:rPr lang="tr-TR" sz="1600" dirty="0"/>
              <a:t>), Abdalların (</a:t>
            </a:r>
            <a:r>
              <a:rPr lang="tr-TR" sz="1600" dirty="0" err="1"/>
              <a:t>Abdalan</a:t>
            </a:r>
            <a:r>
              <a:rPr lang="tr-TR" sz="1600" dirty="0"/>
              <a:t>-ı Rum), hatta gazi kadınların (</a:t>
            </a:r>
            <a:r>
              <a:rPr lang="tr-TR" sz="1600" dirty="0" err="1"/>
              <a:t>Bacıyan</a:t>
            </a:r>
            <a:r>
              <a:rPr lang="tr-TR" sz="1600" dirty="0"/>
              <a:t>-ı </a:t>
            </a:r>
            <a:r>
              <a:rPr lang="tr-TR" sz="1600" dirty="0" smtClean="0"/>
              <a:t>Rum) desteğini </a:t>
            </a:r>
            <a:r>
              <a:rPr lang="tr-TR" sz="1600" dirty="0"/>
              <a:t>almıştır.</a:t>
            </a:r>
          </a:p>
        </p:txBody>
      </p:sp>
    </p:spTree>
    <p:extLst>
      <p:ext uri="{BB962C8B-B14F-4D97-AF65-F5344CB8AC3E}">
        <p14:creationId xmlns:p14="http://schemas.microsoft.com/office/powerpoint/2010/main" val="4219702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ctr">
              <a:buNone/>
            </a:pPr>
            <a:r>
              <a:rPr lang="tr-TR" dirty="0"/>
              <a:t> </a:t>
            </a:r>
            <a:r>
              <a:rPr lang="tr-TR" b="1" dirty="0"/>
              <a:t>ORHAN BEY DÖNEMİ </a:t>
            </a:r>
            <a:endParaRPr lang="tr-TR" b="1" dirty="0" smtClean="0"/>
          </a:p>
          <a:p>
            <a:pPr marL="0" indent="0" algn="ctr">
              <a:buNone/>
            </a:pPr>
            <a:endParaRPr lang="tr-TR" b="1" dirty="0"/>
          </a:p>
          <a:p>
            <a:pPr marL="0" indent="0">
              <a:buNone/>
            </a:pPr>
            <a:r>
              <a:rPr lang="tr-TR" b="1" dirty="0" smtClean="0"/>
              <a:t>BURSA’NIN </a:t>
            </a:r>
            <a:r>
              <a:rPr lang="tr-TR" b="1" dirty="0"/>
              <a:t>FETHİ (1326):</a:t>
            </a:r>
          </a:p>
          <a:p>
            <a:pPr marL="0" indent="0">
              <a:buNone/>
            </a:pPr>
            <a:r>
              <a:rPr lang="tr-TR" dirty="0"/>
              <a:t>-</a:t>
            </a:r>
            <a:r>
              <a:rPr lang="tr-TR" dirty="0" smtClean="0"/>
              <a:t>Osman </a:t>
            </a:r>
            <a:r>
              <a:rPr lang="tr-TR" dirty="0"/>
              <a:t>Bey’in hayali Bursa’yı almaktı. </a:t>
            </a:r>
            <a:r>
              <a:rPr lang="tr-TR" dirty="0" smtClean="0"/>
              <a:t>Onun zamanında </a:t>
            </a:r>
            <a:r>
              <a:rPr lang="tr-TR" dirty="0"/>
              <a:t>başlayan kuşatma Orhan </a:t>
            </a:r>
            <a:r>
              <a:rPr lang="tr-TR" dirty="0" smtClean="0"/>
              <a:t>Bey’in Mudanya </a:t>
            </a:r>
            <a:r>
              <a:rPr lang="tr-TR" dirty="0"/>
              <a:t>ve Orhaneli’nin alması </a:t>
            </a:r>
            <a:r>
              <a:rPr lang="tr-TR" dirty="0" smtClean="0"/>
              <a:t>ile tamamlandı</a:t>
            </a:r>
            <a:r>
              <a:rPr lang="tr-TR" dirty="0"/>
              <a:t>. Bizans ile bağlantısı </a:t>
            </a:r>
            <a:r>
              <a:rPr lang="tr-TR" dirty="0" smtClean="0"/>
              <a:t>kalmayan Bursa </a:t>
            </a:r>
            <a:r>
              <a:rPr lang="tr-TR" dirty="0"/>
              <a:t>tekfuru şehri teslim etti.</a:t>
            </a:r>
          </a:p>
          <a:p>
            <a:pPr marL="0" indent="0">
              <a:buNone/>
            </a:pPr>
            <a:r>
              <a:rPr lang="tr-TR" dirty="0"/>
              <a:t>-</a:t>
            </a:r>
            <a:r>
              <a:rPr lang="tr-TR" dirty="0" smtClean="0"/>
              <a:t>Bursa </a:t>
            </a:r>
            <a:r>
              <a:rPr lang="tr-TR" dirty="0"/>
              <a:t>Bizans’ın Anadolu’daki en büyük</a:t>
            </a:r>
          </a:p>
          <a:p>
            <a:pPr marL="0" indent="0">
              <a:buNone/>
            </a:pPr>
            <a:r>
              <a:rPr lang="tr-TR" dirty="0"/>
              <a:t>şehriydi.</a:t>
            </a:r>
          </a:p>
          <a:p>
            <a:pPr marL="0" indent="0">
              <a:buNone/>
            </a:pPr>
            <a:r>
              <a:rPr lang="tr-TR" dirty="0" smtClean="0"/>
              <a:t>- Bursa </a:t>
            </a:r>
            <a:r>
              <a:rPr lang="tr-TR" dirty="0"/>
              <a:t>fethedildikten sonra başkent yapıldı.</a:t>
            </a:r>
          </a:p>
          <a:p>
            <a:pPr marL="0" indent="0">
              <a:buNone/>
            </a:pPr>
            <a:r>
              <a:rPr lang="tr-TR" dirty="0" smtClean="0"/>
              <a:t>- Böylece </a:t>
            </a:r>
            <a:r>
              <a:rPr lang="tr-TR" dirty="0"/>
              <a:t>Osmanlı Devleti’nin ilk Başkenti oldu.</a:t>
            </a:r>
          </a:p>
        </p:txBody>
      </p:sp>
      <p:pic>
        <p:nvPicPr>
          <p:cNvPr id="1026" name="Picture 2" descr="C:\Users\YAŞAR\Desktop\02_Orhan_Gaz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332656"/>
            <a:ext cx="1905000"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727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buNone/>
            </a:pPr>
            <a:r>
              <a:rPr lang="tr-TR" b="1" dirty="0"/>
              <a:t>Osmanlı Devleti’nin Genel Özellikleri</a:t>
            </a:r>
          </a:p>
          <a:p>
            <a:pPr marL="0" indent="0">
              <a:buNone/>
            </a:pPr>
            <a:r>
              <a:rPr lang="tr-TR" dirty="0"/>
              <a:t>* Tek bir hanedanın hüküm sürdüğü en uzun ömürlü devlettir.</a:t>
            </a:r>
          </a:p>
          <a:p>
            <a:pPr marL="0" indent="0">
              <a:buNone/>
            </a:pPr>
            <a:r>
              <a:rPr lang="tr-TR" dirty="0"/>
              <a:t>* Türk devletleri içinde en uzun süre yaşayan ve en geniş sınırlara ulaşanıdır.</a:t>
            </a:r>
          </a:p>
          <a:p>
            <a:pPr marL="0" indent="0">
              <a:buNone/>
            </a:pPr>
            <a:r>
              <a:rPr lang="tr-TR" dirty="0"/>
              <a:t>* Türk devletleri içinde merkezi otoritesi en güçlü olanıdır.</a:t>
            </a:r>
          </a:p>
          <a:p>
            <a:pPr marL="0" indent="0">
              <a:buNone/>
            </a:pPr>
            <a:r>
              <a:rPr lang="tr-TR" dirty="0"/>
              <a:t>* Kültür ve uygarlık alanında en ileri olan Türk devletidir.</a:t>
            </a:r>
          </a:p>
          <a:p>
            <a:pPr marL="0" indent="0">
              <a:buNone/>
            </a:pPr>
            <a:r>
              <a:rPr lang="tr-TR" dirty="0"/>
              <a:t>* Mutlak egemenlik haklarını hükümdar kullanır. Ancak, </a:t>
            </a:r>
            <a:r>
              <a:rPr lang="tr-TR" dirty="0" err="1"/>
              <a:t>I.Ahmet</a:t>
            </a:r>
            <a:r>
              <a:rPr lang="tr-TR" dirty="0"/>
              <a:t> dönemine kadar veraset yasası belirgin değildir.</a:t>
            </a:r>
          </a:p>
          <a:p>
            <a:pPr marL="0" indent="0">
              <a:buNone/>
            </a:pPr>
            <a:r>
              <a:rPr lang="tr-TR" dirty="0"/>
              <a:t>* Şeriat hukuku ile yönetildiğinden teokratik, mutlak egemenlik haklarını hükümdar kullandığından </a:t>
            </a:r>
            <a:r>
              <a:rPr lang="tr-TR" dirty="0" err="1"/>
              <a:t>monarşik</a:t>
            </a:r>
            <a:r>
              <a:rPr lang="tr-TR" dirty="0"/>
              <a:t> devlet yapısı görülür.</a:t>
            </a:r>
          </a:p>
          <a:p>
            <a:pPr marL="0" indent="0">
              <a:buNone/>
            </a:pPr>
            <a:r>
              <a:rPr lang="tr-TR" dirty="0"/>
              <a:t>* Fetih temeline dayandığından askeri; etnik yapı çeşitli olduğundan çok uluslu bir imparatorluktur. Ancak sömürgeci olmamıştır.</a:t>
            </a:r>
          </a:p>
          <a:p>
            <a:pPr marL="0" indent="0">
              <a:buNone/>
            </a:pPr>
            <a:endParaRPr lang="tr-TR" dirty="0"/>
          </a:p>
        </p:txBody>
      </p:sp>
    </p:spTree>
    <p:extLst>
      <p:ext uri="{BB962C8B-B14F-4D97-AF65-F5344CB8AC3E}">
        <p14:creationId xmlns:p14="http://schemas.microsoft.com/office/powerpoint/2010/main" val="1570066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b="1" dirty="0" smtClean="0"/>
              <a:t>MALTEPE </a:t>
            </a:r>
            <a:r>
              <a:rPr lang="tr-TR" b="1" dirty="0"/>
              <a:t>(PALEKANON) SAVAŞI (1329):</a:t>
            </a:r>
          </a:p>
          <a:p>
            <a:pPr marL="0" indent="0">
              <a:buNone/>
            </a:pPr>
            <a:r>
              <a:rPr lang="tr-TR" dirty="0"/>
              <a:t>-</a:t>
            </a:r>
            <a:r>
              <a:rPr lang="tr-TR" dirty="0" smtClean="0"/>
              <a:t>Bursa’nın </a:t>
            </a:r>
            <a:r>
              <a:rPr lang="tr-TR" dirty="0"/>
              <a:t>fethi,</a:t>
            </a:r>
          </a:p>
          <a:p>
            <a:pPr marL="0" indent="0">
              <a:buNone/>
            </a:pPr>
            <a:r>
              <a:rPr lang="tr-TR" dirty="0"/>
              <a:t>-</a:t>
            </a:r>
            <a:r>
              <a:rPr lang="tr-TR" dirty="0" smtClean="0"/>
              <a:t>Kocaeli </a:t>
            </a:r>
            <a:r>
              <a:rPr lang="tr-TR" dirty="0"/>
              <a:t>yarımadasındaki fetihler </a:t>
            </a:r>
            <a:r>
              <a:rPr lang="tr-TR" dirty="0" smtClean="0"/>
              <a:t>ve İznik’in </a:t>
            </a:r>
            <a:r>
              <a:rPr lang="tr-TR" dirty="0"/>
              <a:t>kuşatılması üzerine Bizans harekete geçmiştir.</a:t>
            </a:r>
          </a:p>
          <a:p>
            <a:pPr marL="0" indent="0">
              <a:buNone/>
            </a:pPr>
            <a:r>
              <a:rPr lang="tr-TR" dirty="0"/>
              <a:t>-</a:t>
            </a:r>
            <a:r>
              <a:rPr lang="tr-TR" dirty="0" smtClean="0"/>
              <a:t>Savaş</a:t>
            </a:r>
            <a:r>
              <a:rPr lang="tr-TR" dirty="0"/>
              <a:t>, Osmanlı Devleti’nin zaferiyle </a:t>
            </a:r>
            <a:r>
              <a:rPr lang="tr-TR" dirty="0" smtClean="0"/>
              <a:t>sonuçlanmıştır.</a:t>
            </a:r>
          </a:p>
          <a:p>
            <a:pPr marL="0" indent="0">
              <a:buNone/>
            </a:pPr>
            <a:r>
              <a:rPr lang="tr-TR" b="1" dirty="0" smtClean="0"/>
              <a:t>Böylece</a:t>
            </a:r>
            <a:r>
              <a:rPr lang="tr-TR" b="1" dirty="0"/>
              <a:t>: </a:t>
            </a:r>
            <a:r>
              <a:rPr lang="tr-TR" dirty="0"/>
              <a:t>Bizans’ın artık koruyamadığı İznik ve İzmit fethedildi</a:t>
            </a:r>
            <a:r>
              <a:rPr lang="tr-TR" dirty="0" smtClean="0"/>
              <a:t>.</a:t>
            </a:r>
          </a:p>
          <a:p>
            <a:pPr marL="0" indent="0">
              <a:buNone/>
            </a:pPr>
            <a:r>
              <a:rPr lang="tr-TR" b="1" dirty="0" smtClean="0"/>
              <a:t>İZNİK’İN </a:t>
            </a:r>
            <a:r>
              <a:rPr lang="tr-TR" b="1" dirty="0"/>
              <a:t>(1331) VE İZMİT’İN (1337) FETHİ:</a:t>
            </a:r>
          </a:p>
          <a:p>
            <a:pPr marL="0" indent="0">
              <a:buNone/>
            </a:pPr>
            <a:r>
              <a:rPr lang="tr-TR" dirty="0"/>
              <a:t>-</a:t>
            </a:r>
            <a:r>
              <a:rPr lang="tr-TR" dirty="0" smtClean="0"/>
              <a:t>Maltepe </a:t>
            </a:r>
            <a:r>
              <a:rPr lang="tr-TR" dirty="0"/>
              <a:t>savaşından sonra önce İznik sonra İzmit fethedilerek Bizans’a karşı yapılacak seferlerde</a:t>
            </a:r>
          </a:p>
          <a:p>
            <a:pPr marL="0" indent="0">
              <a:buNone/>
            </a:pPr>
            <a:r>
              <a:rPr lang="tr-TR" dirty="0"/>
              <a:t>üs olarak kullanılmıştır.</a:t>
            </a:r>
          </a:p>
        </p:txBody>
      </p:sp>
    </p:spTree>
    <p:extLst>
      <p:ext uri="{BB962C8B-B14F-4D97-AF65-F5344CB8AC3E}">
        <p14:creationId xmlns:p14="http://schemas.microsoft.com/office/powerpoint/2010/main" val="1748265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0" indent="0">
              <a:buNone/>
            </a:pPr>
            <a:r>
              <a:rPr lang="tr-TR" b="1" dirty="0" smtClean="0"/>
              <a:t>KARESİOĞULLARININ </a:t>
            </a:r>
            <a:r>
              <a:rPr lang="tr-TR" b="1" dirty="0"/>
              <a:t>OSMANLI’YA KATILMASI:</a:t>
            </a:r>
          </a:p>
          <a:p>
            <a:pPr marL="0" indent="0">
              <a:buNone/>
            </a:pPr>
            <a:r>
              <a:rPr lang="tr-TR" dirty="0"/>
              <a:t>-</a:t>
            </a:r>
            <a:r>
              <a:rPr lang="tr-TR" dirty="0" smtClean="0"/>
              <a:t>Bugünkü </a:t>
            </a:r>
            <a:r>
              <a:rPr lang="tr-TR" dirty="0"/>
              <a:t>Çanakkale – Balıkesir dolaylarında kurulan bu beylik denizcilikle uğraşmaktaydı.</a:t>
            </a:r>
          </a:p>
          <a:p>
            <a:pPr marL="0" indent="0">
              <a:buNone/>
            </a:pPr>
            <a:r>
              <a:rPr lang="tr-TR" dirty="0"/>
              <a:t>-</a:t>
            </a:r>
            <a:r>
              <a:rPr lang="tr-TR" dirty="0" smtClean="0"/>
              <a:t>Orhan </a:t>
            </a:r>
            <a:r>
              <a:rPr lang="tr-TR" dirty="0"/>
              <a:t>Bey, </a:t>
            </a:r>
            <a:r>
              <a:rPr lang="tr-TR" dirty="0" err="1"/>
              <a:t>Karesioğullarındaki</a:t>
            </a:r>
            <a:r>
              <a:rPr lang="tr-TR" dirty="0"/>
              <a:t> taht kavgalarından yararlanarak bu beyliği Osmanlı </a:t>
            </a:r>
            <a:r>
              <a:rPr lang="tr-TR" dirty="0" smtClean="0"/>
              <a:t>topraklarına kattı</a:t>
            </a:r>
            <a:r>
              <a:rPr lang="tr-TR" dirty="0"/>
              <a:t>.</a:t>
            </a:r>
          </a:p>
          <a:p>
            <a:pPr marL="0" indent="0">
              <a:buNone/>
            </a:pPr>
            <a:r>
              <a:rPr lang="tr-TR" b="1" dirty="0"/>
              <a:t>BÖYLECE:</a:t>
            </a:r>
          </a:p>
          <a:p>
            <a:pPr marL="0" indent="0">
              <a:buNone/>
            </a:pPr>
            <a:r>
              <a:rPr lang="tr-TR" dirty="0"/>
              <a:t>1. Bu beyliğin deniz gücü Osmanlı Devleti’nin RUMELİ’YE geçişini kolaylaştırdı.</a:t>
            </a:r>
          </a:p>
          <a:p>
            <a:pPr marL="0" indent="0">
              <a:buNone/>
            </a:pPr>
            <a:r>
              <a:rPr lang="tr-TR" dirty="0"/>
              <a:t>2. </a:t>
            </a:r>
            <a:r>
              <a:rPr lang="tr-TR" dirty="0" err="1"/>
              <a:t>Karesioğullarının</a:t>
            </a:r>
            <a:r>
              <a:rPr lang="tr-TR" dirty="0"/>
              <a:t> deniz gücü Osmanlı Devleti’nin ilk donanmasını oluşturdu.</a:t>
            </a:r>
          </a:p>
          <a:p>
            <a:pPr marL="0" indent="0">
              <a:buNone/>
            </a:pPr>
            <a:r>
              <a:rPr lang="tr-TR" dirty="0"/>
              <a:t>3. Bu beylikteki Hacı İl Bey, </a:t>
            </a:r>
            <a:r>
              <a:rPr lang="tr-TR" dirty="0" err="1"/>
              <a:t>Evrenos</a:t>
            </a:r>
            <a:r>
              <a:rPr lang="tr-TR" dirty="0"/>
              <a:t> bey gibi değerli komutanlar Osmanlı hizmetine girdi.</a:t>
            </a:r>
          </a:p>
          <a:p>
            <a:pPr marL="0" indent="0">
              <a:buNone/>
            </a:pPr>
            <a:r>
              <a:rPr lang="tr-TR" dirty="0"/>
              <a:t>4. Anadolu Türk birliğini sağlama yolunda ilk adım atıldı.</a:t>
            </a:r>
          </a:p>
          <a:p>
            <a:pPr marL="0" indent="0">
              <a:buNone/>
            </a:pPr>
            <a:r>
              <a:rPr lang="tr-TR" b="1" dirty="0"/>
              <a:t>NOT: </a:t>
            </a:r>
            <a:r>
              <a:rPr lang="tr-TR" dirty="0"/>
              <a:t>OSMANLI DEVLETİ’NE KATILAN İLK TÜRK BEYLİĞİ KARESİOĞULLARIDIR.</a:t>
            </a:r>
          </a:p>
          <a:p>
            <a:pPr marL="0" indent="0">
              <a:buNone/>
            </a:pPr>
            <a:r>
              <a:rPr lang="tr-TR" b="1" dirty="0"/>
              <a:t>NOT: </a:t>
            </a:r>
            <a:r>
              <a:rPr lang="tr-TR" dirty="0"/>
              <a:t>BU OLAY GAZA YA DA CİHAT POLİTİKASI İLE İLİŞKİLENDİREMEYECEĞİMİZ İLK FETİHTİR.</a:t>
            </a:r>
          </a:p>
        </p:txBody>
      </p:sp>
    </p:spTree>
    <p:extLst>
      <p:ext uri="{BB962C8B-B14F-4D97-AF65-F5344CB8AC3E}">
        <p14:creationId xmlns:p14="http://schemas.microsoft.com/office/powerpoint/2010/main" val="3585336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ÇİMPE </a:t>
            </a:r>
            <a:r>
              <a:rPr lang="tr-TR" b="1" dirty="0"/>
              <a:t>KALESİNİN ALINMASI (1353</a:t>
            </a:r>
            <a:r>
              <a:rPr lang="tr-TR" b="1" dirty="0" smtClean="0"/>
              <a:t>) (</a:t>
            </a:r>
            <a:r>
              <a:rPr lang="tr-TR" b="1" dirty="0"/>
              <a:t>OSMANLI </a:t>
            </a:r>
            <a:r>
              <a:rPr lang="tr-TR" b="1" dirty="0" smtClean="0"/>
              <a:t>DEVLETİ’NİN RUMELİ’NE GEÇİŞİ</a:t>
            </a:r>
            <a:r>
              <a:rPr lang="tr-TR" b="1" dirty="0"/>
              <a:t>):</a:t>
            </a:r>
          </a:p>
          <a:p>
            <a:pPr marL="0" indent="0">
              <a:buNone/>
            </a:pPr>
            <a:r>
              <a:rPr lang="tr-TR" dirty="0"/>
              <a:t>-</a:t>
            </a:r>
            <a:r>
              <a:rPr lang="tr-TR" dirty="0" smtClean="0"/>
              <a:t>Bizans’taki </a:t>
            </a:r>
            <a:r>
              <a:rPr lang="tr-TR" dirty="0"/>
              <a:t>taht </a:t>
            </a:r>
            <a:r>
              <a:rPr lang="tr-TR" dirty="0" smtClean="0"/>
              <a:t>kavgaları sırasında </a:t>
            </a:r>
            <a:r>
              <a:rPr lang="tr-TR" dirty="0" err="1"/>
              <a:t>Kantakuzen’i</a:t>
            </a:r>
            <a:r>
              <a:rPr lang="tr-TR" dirty="0"/>
              <a:t> destekleyerek</a:t>
            </a:r>
          </a:p>
          <a:p>
            <a:pPr marL="0" indent="0">
              <a:buNone/>
            </a:pPr>
            <a:r>
              <a:rPr lang="tr-TR" dirty="0"/>
              <a:t>Bizans İmparatoru olmasını </a:t>
            </a:r>
            <a:r>
              <a:rPr lang="tr-TR" dirty="0" smtClean="0"/>
              <a:t>sağlayan Orhan </a:t>
            </a:r>
            <a:r>
              <a:rPr lang="tr-TR" dirty="0"/>
              <a:t>Bey bu </a:t>
            </a:r>
            <a:r>
              <a:rPr lang="tr-TR" dirty="0" smtClean="0"/>
              <a:t>yardım karşılığında RUMELİ’NDEKİ </a:t>
            </a:r>
            <a:r>
              <a:rPr lang="tr-TR" dirty="0"/>
              <a:t>küçük bir kale olan </a:t>
            </a:r>
            <a:r>
              <a:rPr lang="tr-TR" b="1" dirty="0"/>
              <a:t>ÇİMPE</a:t>
            </a:r>
          </a:p>
          <a:p>
            <a:pPr marL="0" indent="0">
              <a:buNone/>
            </a:pPr>
            <a:r>
              <a:rPr lang="tr-TR" b="1" dirty="0"/>
              <a:t>KALESİNİ</a:t>
            </a:r>
            <a:r>
              <a:rPr lang="tr-TR" dirty="0"/>
              <a:t> almıştır.</a:t>
            </a:r>
          </a:p>
          <a:p>
            <a:pPr marL="0" indent="0">
              <a:buNone/>
            </a:pPr>
            <a:r>
              <a:rPr lang="tr-TR" dirty="0"/>
              <a:t>-</a:t>
            </a:r>
            <a:r>
              <a:rPr lang="tr-TR" dirty="0" smtClean="0"/>
              <a:t>ÇİMPE </a:t>
            </a:r>
            <a:r>
              <a:rPr lang="tr-TR" dirty="0"/>
              <a:t>KALESİ; Rumeli’ye yabancı olan Osmanlıların burada tutunabilmesini sağladı.</a:t>
            </a:r>
          </a:p>
          <a:p>
            <a:pPr marL="0" indent="0">
              <a:buNone/>
            </a:pPr>
            <a:r>
              <a:rPr lang="tr-TR" dirty="0"/>
              <a:t>-</a:t>
            </a:r>
            <a:r>
              <a:rPr lang="tr-TR" dirty="0" err="1" smtClean="0"/>
              <a:t>Çimpe</a:t>
            </a:r>
            <a:r>
              <a:rPr lang="tr-TR" dirty="0" smtClean="0"/>
              <a:t> </a:t>
            </a:r>
            <a:r>
              <a:rPr lang="tr-TR" dirty="0"/>
              <a:t>kalesinin alınması ile Osmanlı Devleti RUMELİ’NE ayak basmış oldu.</a:t>
            </a:r>
          </a:p>
        </p:txBody>
      </p:sp>
      <p:pic>
        <p:nvPicPr>
          <p:cNvPr id="3077" name="Picture 5" descr="C:\Users\YAŞAR\Desktop\Osman-Bey-ve-Orhan-Bey-Döneminde-Osmanlı-Devleti-hari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3" y="0"/>
            <a:ext cx="5400601"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1523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a:t> </a:t>
            </a:r>
            <a:r>
              <a:rPr lang="tr-TR" b="1" dirty="0"/>
              <a:t>DEVLET ÖRGÜTLENMESİNİN GERÇEKLEŞTİRİLMESİ:</a:t>
            </a:r>
          </a:p>
          <a:p>
            <a:pPr marL="0" indent="0">
              <a:buNone/>
            </a:pPr>
            <a:r>
              <a:rPr lang="tr-TR" dirty="0"/>
              <a:t>-</a:t>
            </a:r>
            <a:r>
              <a:rPr lang="tr-TR" dirty="0" smtClean="0"/>
              <a:t>İlk </a:t>
            </a:r>
            <a:r>
              <a:rPr lang="tr-TR" dirty="0"/>
              <a:t>DİVAN teşkilatı kuruldu.</a:t>
            </a:r>
          </a:p>
          <a:p>
            <a:pPr marL="0" indent="0">
              <a:buNone/>
            </a:pPr>
            <a:r>
              <a:rPr lang="tr-TR" dirty="0"/>
              <a:t>-</a:t>
            </a:r>
            <a:r>
              <a:rPr lang="tr-TR" dirty="0" smtClean="0"/>
              <a:t>YAYA </a:t>
            </a:r>
            <a:r>
              <a:rPr lang="tr-TR" dirty="0"/>
              <a:t>VE MÜSELLEMLER adıyla ilk düzenli ordu kuruldu.</a:t>
            </a:r>
          </a:p>
          <a:p>
            <a:pPr marL="0" indent="0">
              <a:buNone/>
            </a:pPr>
            <a:r>
              <a:rPr lang="tr-TR" dirty="0" smtClean="0"/>
              <a:t>- </a:t>
            </a:r>
            <a:r>
              <a:rPr lang="tr-TR" dirty="0"/>
              <a:t>Fethedilen yerlere KADI ve </a:t>
            </a:r>
            <a:r>
              <a:rPr lang="tr-TR" dirty="0" err="1"/>
              <a:t>SUBAŞI’lar</a:t>
            </a:r>
            <a:r>
              <a:rPr lang="tr-TR" dirty="0"/>
              <a:t> atandı.</a:t>
            </a:r>
          </a:p>
          <a:p>
            <a:pPr marL="0" indent="0">
              <a:buNone/>
            </a:pPr>
            <a:r>
              <a:rPr lang="tr-TR" dirty="0" smtClean="0"/>
              <a:t>- </a:t>
            </a:r>
            <a:r>
              <a:rPr lang="tr-TR" dirty="0"/>
              <a:t>İznik’te ilk Osmanlı MERDESESİ kuruldu.</a:t>
            </a:r>
          </a:p>
          <a:p>
            <a:pPr marL="0" indent="0">
              <a:buNone/>
            </a:pPr>
            <a:r>
              <a:rPr lang="tr-TR" dirty="0"/>
              <a:t>-</a:t>
            </a:r>
            <a:r>
              <a:rPr lang="tr-TR" dirty="0" smtClean="0"/>
              <a:t>Karamürsel’de </a:t>
            </a:r>
            <a:r>
              <a:rPr lang="tr-TR" dirty="0"/>
              <a:t>ilk Osmanlı TERSANESİ kuruldu.</a:t>
            </a:r>
          </a:p>
          <a:p>
            <a:pPr marL="0" indent="0">
              <a:buNone/>
            </a:pPr>
            <a:r>
              <a:rPr lang="tr-TR" b="1" dirty="0"/>
              <a:t>SONUÇ:</a:t>
            </a:r>
          </a:p>
          <a:p>
            <a:pPr marL="0" indent="0">
              <a:buNone/>
            </a:pPr>
            <a:r>
              <a:rPr lang="tr-TR" dirty="0"/>
              <a:t>TÜM BU GELİŞMELERDEN DOLAYI ORHAN BEY DÖNEMİ, OSMANLI DEVLET </a:t>
            </a:r>
            <a:r>
              <a:rPr lang="tr-TR" dirty="0" smtClean="0"/>
              <a:t>TEŞKİLATLANMASININ OLUŞTURULMAYA </a:t>
            </a:r>
            <a:r>
              <a:rPr lang="tr-TR" dirty="0"/>
              <a:t>BAŞLANDIĞI DÖNEMDİR.</a:t>
            </a:r>
          </a:p>
          <a:p>
            <a:pPr marL="0" indent="0">
              <a:buNone/>
            </a:pPr>
            <a:endParaRPr lang="tr-TR" dirty="0"/>
          </a:p>
        </p:txBody>
      </p:sp>
    </p:spTree>
    <p:extLst>
      <p:ext uri="{BB962C8B-B14F-4D97-AF65-F5344CB8AC3E}">
        <p14:creationId xmlns:p14="http://schemas.microsoft.com/office/powerpoint/2010/main" val="527374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rmAutofit fontScale="92500"/>
          </a:bodyPr>
          <a:lstStyle/>
          <a:p>
            <a:pPr marL="0" indent="0">
              <a:buNone/>
            </a:pPr>
            <a:r>
              <a:rPr lang="tr-TR" dirty="0" smtClean="0"/>
              <a:t>1. </a:t>
            </a:r>
            <a:r>
              <a:rPr lang="tr-TR" dirty="0"/>
              <a:t>Paul </a:t>
            </a:r>
            <a:r>
              <a:rPr lang="tr-TR" dirty="0" err="1"/>
              <a:t>Wittek</a:t>
            </a:r>
            <a:r>
              <a:rPr lang="tr-TR" dirty="0"/>
              <a:t>; Osmanlı Devleti’nin kuruluş sürecinde ve kısa sürede büyümesinde etkili olan temel sebebin gaza </a:t>
            </a:r>
            <a:r>
              <a:rPr lang="tr-TR" dirty="0" smtClean="0"/>
              <a:t>inancı olduğunu </a:t>
            </a:r>
            <a:r>
              <a:rPr lang="tr-TR" dirty="0"/>
              <a:t>vurgular.</a:t>
            </a:r>
          </a:p>
          <a:p>
            <a:pPr marL="0" indent="0">
              <a:buNone/>
            </a:pPr>
            <a:r>
              <a:rPr lang="tr-TR" dirty="0"/>
              <a:t>Aşağıda verilen gelişmelerden hangisi bu duruma örnek olarak gösterilebilir?</a:t>
            </a:r>
          </a:p>
          <a:p>
            <a:pPr marL="0" indent="0">
              <a:buNone/>
            </a:pPr>
            <a:r>
              <a:rPr lang="tr-TR" dirty="0"/>
              <a:t>A) Anadolu siyasi birliğinin sağlanması</a:t>
            </a:r>
          </a:p>
          <a:p>
            <a:pPr marL="0" indent="0">
              <a:buNone/>
            </a:pPr>
            <a:r>
              <a:rPr lang="tr-TR" dirty="0"/>
              <a:t>B) Moğol İstilası ile demografik yapının değişmesi</a:t>
            </a:r>
          </a:p>
          <a:p>
            <a:pPr marL="0" indent="0">
              <a:buNone/>
            </a:pPr>
            <a:r>
              <a:rPr lang="tr-TR" dirty="0"/>
              <a:t>C) Fetihlerin genellikle batıya yönelik olması</a:t>
            </a:r>
          </a:p>
          <a:p>
            <a:pPr marL="0" indent="0">
              <a:buNone/>
            </a:pPr>
            <a:r>
              <a:rPr lang="tr-TR" dirty="0"/>
              <a:t>D) Türkmen beyliklerine karşı barışçıl bir politika izlenmesi</a:t>
            </a:r>
          </a:p>
          <a:p>
            <a:pPr marL="0" indent="0">
              <a:buNone/>
            </a:pPr>
            <a:r>
              <a:rPr lang="tr-TR" dirty="0"/>
              <a:t>E) Memlûk Devleti’ne karşı mücadeleye girişilmesi</a:t>
            </a:r>
          </a:p>
        </p:txBody>
      </p:sp>
    </p:spTree>
    <p:extLst>
      <p:ext uri="{BB962C8B-B14F-4D97-AF65-F5344CB8AC3E}">
        <p14:creationId xmlns:p14="http://schemas.microsoft.com/office/powerpoint/2010/main" val="3014172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rmAutofit fontScale="92500" lnSpcReduction="20000"/>
          </a:bodyPr>
          <a:lstStyle/>
          <a:p>
            <a:pPr marL="0" indent="0">
              <a:buNone/>
            </a:pPr>
            <a:r>
              <a:rPr lang="tr-TR" dirty="0" smtClean="0"/>
              <a:t>2. </a:t>
            </a:r>
            <a:r>
              <a:rPr lang="tr-TR" dirty="0"/>
              <a:t>Osmanlı Devleti’nde, özellikle Kuruluş Dönemi’nde gerçekleştirilen birçok fethin batıya yönelik olduğu görülür. Marmara</a:t>
            </a:r>
          </a:p>
          <a:p>
            <a:pPr marL="0" indent="0">
              <a:buNone/>
            </a:pPr>
            <a:r>
              <a:rPr lang="tr-TR" dirty="0"/>
              <a:t>ve Trakya’da etkinlik kazanan fetihlerle gayrimüslim Bizans ve Balkan ülkeleri ile sıklıkla mücadele edilmiştir.</a:t>
            </a:r>
          </a:p>
          <a:p>
            <a:pPr marL="0" indent="0">
              <a:buNone/>
            </a:pPr>
            <a:r>
              <a:rPr lang="tr-TR" dirty="0"/>
              <a:t>Bu durumun sebebi olarak aşağıdakilerden hangisi gösterilebilir?</a:t>
            </a:r>
          </a:p>
          <a:p>
            <a:pPr marL="0" indent="0">
              <a:buNone/>
            </a:pPr>
            <a:r>
              <a:rPr lang="tr-TR" dirty="0"/>
              <a:t>A) Batı kültüründen etkilenmeleri</a:t>
            </a:r>
          </a:p>
          <a:p>
            <a:pPr marL="0" indent="0">
              <a:buNone/>
            </a:pPr>
            <a:r>
              <a:rPr lang="tr-TR" dirty="0"/>
              <a:t>B) Avrupa’da Otuz Yıl Savaşlarının yaşanması</a:t>
            </a:r>
          </a:p>
          <a:p>
            <a:pPr marL="0" indent="0">
              <a:buNone/>
            </a:pPr>
            <a:r>
              <a:rPr lang="tr-TR" dirty="0"/>
              <a:t>C) Doğu’da güçlü devletlerin bulunması</a:t>
            </a:r>
          </a:p>
          <a:p>
            <a:pPr marL="0" indent="0">
              <a:buNone/>
            </a:pPr>
            <a:r>
              <a:rPr lang="tr-TR" dirty="0"/>
              <a:t>D) Anadolu’da Türk siyasi birliğini sağlama amacı</a:t>
            </a:r>
          </a:p>
          <a:p>
            <a:pPr marL="0" indent="0">
              <a:buNone/>
            </a:pPr>
            <a:r>
              <a:rPr lang="tr-TR" dirty="0"/>
              <a:t>E) Gaza fikriyle hareket etmeleri</a:t>
            </a:r>
          </a:p>
        </p:txBody>
      </p:sp>
    </p:spTree>
    <p:extLst>
      <p:ext uri="{BB962C8B-B14F-4D97-AF65-F5344CB8AC3E}">
        <p14:creationId xmlns:p14="http://schemas.microsoft.com/office/powerpoint/2010/main" val="1244018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rmAutofit fontScale="92500" lnSpcReduction="20000"/>
          </a:bodyPr>
          <a:lstStyle/>
          <a:p>
            <a:pPr marL="0" indent="0">
              <a:buNone/>
            </a:pPr>
            <a:r>
              <a:rPr lang="tr-TR" dirty="0" smtClean="0"/>
              <a:t>3- </a:t>
            </a:r>
            <a:r>
              <a:rPr lang="tr-TR" dirty="0"/>
              <a:t>Osman Bey, Bizans ile yapılan 1302 </a:t>
            </a:r>
            <a:r>
              <a:rPr lang="tr-TR" dirty="0" err="1"/>
              <a:t>Koyunhisar</a:t>
            </a:r>
            <a:r>
              <a:rPr lang="tr-TR" dirty="0"/>
              <a:t> Savaşı sonrası, Türk-İslam devletlerinde hükümdarlık alametlerinden</a:t>
            </a:r>
          </a:p>
          <a:p>
            <a:pPr marL="0" indent="0">
              <a:buNone/>
            </a:pPr>
            <a:r>
              <a:rPr lang="tr-TR" dirty="0"/>
              <a:t>biri olarak kabul edilen hutbeyi kendi adına okutmuştur.</a:t>
            </a:r>
          </a:p>
          <a:p>
            <a:pPr marL="0" indent="0">
              <a:buNone/>
            </a:pPr>
            <a:r>
              <a:rPr lang="tr-TR" dirty="0"/>
              <a:t>Bu durum aşağıda yer alan ifadelerden hangisinin bir göstergesi olabilir?</a:t>
            </a:r>
          </a:p>
          <a:p>
            <a:pPr marL="0" indent="0">
              <a:buNone/>
            </a:pPr>
            <a:r>
              <a:rPr lang="tr-TR" dirty="0"/>
              <a:t>A) İslamiyet öncesi Türk geleneğinin devam ettirildiğinin</a:t>
            </a:r>
          </a:p>
          <a:p>
            <a:pPr marL="0" indent="0">
              <a:buNone/>
            </a:pPr>
            <a:r>
              <a:rPr lang="tr-TR" dirty="0"/>
              <a:t>B) Beyliğin bağımsız hâle geldiğinin</a:t>
            </a:r>
          </a:p>
          <a:p>
            <a:pPr marL="0" indent="0">
              <a:buNone/>
            </a:pPr>
            <a:r>
              <a:rPr lang="tr-TR" dirty="0"/>
              <a:t>C) Devletleşme sürecinin tamamlandığının</a:t>
            </a:r>
          </a:p>
          <a:p>
            <a:pPr marL="0" indent="0">
              <a:buNone/>
            </a:pPr>
            <a:r>
              <a:rPr lang="tr-TR" dirty="0"/>
              <a:t>D) İstanbul kuşatmasına hazırlanıldığının</a:t>
            </a:r>
          </a:p>
          <a:p>
            <a:pPr marL="0" indent="0">
              <a:buNone/>
            </a:pPr>
            <a:r>
              <a:rPr lang="tr-TR" dirty="0"/>
              <a:t>E) Rumeli’de siyasi birliğin sağlandığının</a:t>
            </a:r>
          </a:p>
        </p:txBody>
      </p:sp>
    </p:spTree>
    <p:extLst>
      <p:ext uri="{BB962C8B-B14F-4D97-AF65-F5344CB8AC3E}">
        <p14:creationId xmlns:p14="http://schemas.microsoft.com/office/powerpoint/2010/main" val="3243712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normAutofit fontScale="77500" lnSpcReduction="20000"/>
          </a:bodyPr>
          <a:lstStyle/>
          <a:p>
            <a:pPr marL="0" indent="0">
              <a:buNone/>
            </a:pPr>
            <a:r>
              <a:rPr lang="tr-TR" smtClean="0"/>
              <a:t>4-Karacahisar’ın </a:t>
            </a:r>
            <a:r>
              <a:rPr lang="tr-TR" dirty="0"/>
              <a:t>fethinden sonra burayı merkez yapan Osmanlılar, buraya ilk kadı olarak Dursun </a:t>
            </a:r>
            <a:r>
              <a:rPr lang="tr-TR" dirty="0" err="1"/>
              <a:t>Fakih’i</a:t>
            </a:r>
            <a:r>
              <a:rPr lang="tr-TR" dirty="0"/>
              <a:t> tayin etmiştir.</a:t>
            </a:r>
          </a:p>
          <a:p>
            <a:pPr marL="0" indent="0">
              <a:buNone/>
            </a:pPr>
            <a:r>
              <a:rPr lang="tr-TR" dirty="0"/>
              <a:t>Ayrıca şehirde bir pazar kurularak vergi toplanmaya başlanmıştır.</a:t>
            </a:r>
          </a:p>
          <a:p>
            <a:pPr marL="0" indent="0">
              <a:buNone/>
            </a:pPr>
            <a:r>
              <a:rPr lang="tr-TR" dirty="0"/>
              <a:t>Buna göre Osmanlı Devleti ile ilgili;</a:t>
            </a:r>
          </a:p>
          <a:p>
            <a:pPr marL="0" indent="0">
              <a:buNone/>
            </a:pPr>
            <a:r>
              <a:rPr lang="tr-TR" dirty="0"/>
              <a:t>I. devletleşme yolunda adım atıldığı,</a:t>
            </a:r>
          </a:p>
          <a:p>
            <a:pPr marL="0" indent="0">
              <a:buNone/>
            </a:pPr>
            <a:r>
              <a:rPr lang="tr-TR" dirty="0"/>
              <a:t>II. tarım gelirlerinin artırıldığı,</a:t>
            </a:r>
          </a:p>
          <a:p>
            <a:pPr marL="0" indent="0">
              <a:buNone/>
            </a:pPr>
            <a:r>
              <a:rPr lang="tr-TR" dirty="0"/>
              <a:t>III. adli ve idari işlerin yürütüldüğü</a:t>
            </a:r>
          </a:p>
          <a:p>
            <a:pPr marL="0" indent="0">
              <a:buNone/>
            </a:pPr>
            <a:r>
              <a:rPr lang="tr-TR" dirty="0"/>
              <a:t> yorumlarından hangilerine ulaşılabilir?</a:t>
            </a:r>
          </a:p>
          <a:p>
            <a:pPr marL="0" indent="0">
              <a:buNone/>
            </a:pPr>
            <a:r>
              <a:rPr lang="tr-TR" dirty="0"/>
              <a:t>A) Yalnız I.</a:t>
            </a:r>
          </a:p>
          <a:p>
            <a:pPr marL="0" indent="0">
              <a:buNone/>
            </a:pPr>
            <a:r>
              <a:rPr lang="tr-TR" dirty="0"/>
              <a:t>B) Yalnız II.</a:t>
            </a:r>
          </a:p>
          <a:p>
            <a:pPr marL="0" indent="0">
              <a:buNone/>
            </a:pPr>
            <a:r>
              <a:rPr lang="tr-TR" dirty="0"/>
              <a:t>C) I ve II.</a:t>
            </a:r>
          </a:p>
          <a:p>
            <a:pPr marL="0" indent="0">
              <a:buNone/>
            </a:pPr>
            <a:r>
              <a:rPr lang="tr-TR" dirty="0"/>
              <a:t>D) I ve III.</a:t>
            </a:r>
          </a:p>
          <a:p>
            <a:pPr marL="0" indent="0">
              <a:buNone/>
            </a:pPr>
            <a:r>
              <a:rPr lang="tr-TR" dirty="0"/>
              <a:t>E) I, II ve III.</a:t>
            </a:r>
          </a:p>
        </p:txBody>
      </p:sp>
    </p:spTree>
    <p:extLst>
      <p:ext uri="{BB962C8B-B14F-4D97-AF65-F5344CB8AC3E}">
        <p14:creationId xmlns:p14="http://schemas.microsoft.com/office/powerpoint/2010/main" val="3039730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buNone/>
            </a:pPr>
            <a:r>
              <a:rPr lang="tr-TR" b="1" dirty="0"/>
              <a:t>Osmanlı Devleti’nin devlet teşkilatlanması açısından Kuruluş Döneminde izlediği seyir:</a:t>
            </a:r>
          </a:p>
          <a:p>
            <a:pPr marL="0" indent="0">
              <a:buNone/>
            </a:pPr>
            <a:r>
              <a:rPr lang="tr-TR" dirty="0"/>
              <a:t>* Ertuğrul Gazi Aşiret yapısı</a:t>
            </a:r>
          </a:p>
          <a:p>
            <a:pPr marL="0" indent="0">
              <a:buNone/>
            </a:pPr>
            <a:r>
              <a:rPr lang="tr-TR" dirty="0"/>
              <a:t>* Osman Gazi </a:t>
            </a:r>
            <a:r>
              <a:rPr lang="tr-TR" dirty="0" err="1"/>
              <a:t>Aşiret’ten</a:t>
            </a:r>
            <a:r>
              <a:rPr lang="tr-TR" dirty="0"/>
              <a:t> Beyliğe geçiş dönemi</a:t>
            </a:r>
          </a:p>
          <a:p>
            <a:pPr marL="0" indent="0">
              <a:buNone/>
            </a:pPr>
            <a:r>
              <a:rPr lang="tr-TR" dirty="0"/>
              <a:t>* Orhan Gazi Beylikten Devlet’e geçiş dönemi</a:t>
            </a:r>
          </a:p>
          <a:p>
            <a:pPr marL="0" indent="0">
              <a:buNone/>
            </a:pPr>
            <a:r>
              <a:rPr lang="tr-TR" dirty="0"/>
              <a:t>* I. Murat Devlet teşkilatlanmasının tamamlanması</a:t>
            </a:r>
          </a:p>
          <a:p>
            <a:pPr marL="0" indent="0">
              <a:buNone/>
            </a:pPr>
            <a:r>
              <a:rPr lang="tr-TR" dirty="0"/>
              <a:t>* Fatih </a:t>
            </a:r>
            <a:r>
              <a:rPr lang="tr-TR" dirty="0" smtClean="0"/>
              <a:t>Sultan Mehmet </a:t>
            </a:r>
            <a:r>
              <a:rPr lang="tr-TR" dirty="0"/>
              <a:t>Mutlak Merkeziyetçi İmparatorluk halini alış </a:t>
            </a:r>
            <a:r>
              <a:rPr lang="tr-TR" dirty="0" smtClean="0"/>
              <a:t>dönemidir.</a:t>
            </a:r>
            <a:endParaRPr lang="tr-TR" dirty="0"/>
          </a:p>
          <a:p>
            <a:pPr marL="0" indent="0">
              <a:buNone/>
            </a:pPr>
            <a:endParaRPr lang="tr-TR" dirty="0"/>
          </a:p>
        </p:txBody>
      </p:sp>
    </p:spTree>
    <p:extLst>
      <p:ext uri="{BB962C8B-B14F-4D97-AF65-F5344CB8AC3E}">
        <p14:creationId xmlns:p14="http://schemas.microsoft.com/office/powerpoint/2010/main" val="2797014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buNone/>
            </a:pPr>
            <a:r>
              <a:rPr lang="tr-TR" b="1" dirty="0"/>
              <a:t>Osmanlı Devleti'nin Kısa Zamanda Büyümesinin Sebepleri</a:t>
            </a:r>
          </a:p>
          <a:p>
            <a:pPr marL="0" indent="0">
              <a:buNone/>
            </a:pPr>
            <a:r>
              <a:rPr lang="tr-TR" dirty="0"/>
              <a:t>* Merkeziyetçi bir devlet anlayışına sahip olması (Ülke diğer Türk devletlerinden farklı olarak hanedan üyeleri arasında bölünmemiştir.)</a:t>
            </a:r>
          </a:p>
          <a:p>
            <a:pPr marL="0" indent="0">
              <a:buNone/>
            </a:pPr>
            <a:r>
              <a:rPr lang="tr-TR" dirty="0"/>
              <a:t>* Bir </a:t>
            </a:r>
            <a:r>
              <a:rPr lang="tr-TR" dirty="0" err="1"/>
              <a:t>Uc</a:t>
            </a:r>
            <a:r>
              <a:rPr lang="tr-TR" dirty="0"/>
              <a:t> Beyliği olması (Gaza sebebiyle diğer beyliklerden destek görmüştür, beylikler arasındaki mücadeleye başlangıçta katılmamıştır.)</a:t>
            </a:r>
          </a:p>
          <a:p>
            <a:pPr marL="0" indent="0">
              <a:buNone/>
            </a:pPr>
            <a:r>
              <a:rPr lang="tr-TR" dirty="0"/>
              <a:t>* </a:t>
            </a:r>
            <a:r>
              <a:rPr lang="tr-TR" dirty="0" err="1"/>
              <a:t>Bizansın</a:t>
            </a:r>
            <a:r>
              <a:rPr lang="tr-TR" dirty="0"/>
              <a:t> (tahta kavgaları vb.),Balkanların (mezhep çatışmaları </a:t>
            </a:r>
            <a:r>
              <a:rPr lang="tr-TR" dirty="0" err="1"/>
              <a:t>vb</a:t>
            </a:r>
            <a:r>
              <a:rPr lang="tr-TR" dirty="0"/>
              <a:t>) ve Anadolu’nun (beyliklerin mücadelesi vb.)karışıklık içinde bulunması.</a:t>
            </a:r>
          </a:p>
          <a:p>
            <a:pPr marL="0" indent="0">
              <a:buNone/>
            </a:pPr>
            <a:r>
              <a:rPr lang="tr-TR" dirty="0"/>
              <a:t>* Sürekli doğudan gelen Türkmen göçleriyle nüfusunun ve askeri gücünün artması</a:t>
            </a:r>
          </a:p>
          <a:p>
            <a:pPr marL="0" indent="0">
              <a:buNone/>
            </a:pPr>
            <a:r>
              <a:rPr lang="tr-TR" dirty="0"/>
              <a:t>* Osmanlı Devlet adamlarının yetenekli olması (ehliyet ve </a:t>
            </a:r>
            <a:r>
              <a:rPr lang="tr-TR" dirty="0" err="1"/>
              <a:t>liyâkat</a:t>
            </a:r>
            <a:r>
              <a:rPr lang="tr-TR" dirty="0"/>
              <a:t> prensibi)</a:t>
            </a:r>
          </a:p>
          <a:p>
            <a:pPr marL="0" indent="0">
              <a:buNone/>
            </a:pPr>
            <a:r>
              <a:rPr lang="tr-TR" dirty="0"/>
              <a:t>* Fethedilen yerlerde Türkleştirme politikasının izlenmesi</a:t>
            </a:r>
          </a:p>
          <a:p>
            <a:pPr marL="0" indent="0">
              <a:buNone/>
            </a:pPr>
            <a:r>
              <a:rPr lang="tr-TR" dirty="0"/>
              <a:t>* Başlangıçta Anadolu beylikleri ile mücadele etmemeleri</a:t>
            </a:r>
          </a:p>
          <a:p>
            <a:pPr marL="0" indent="0">
              <a:buNone/>
            </a:pPr>
            <a:r>
              <a:rPr lang="tr-TR" dirty="0"/>
              <a:t>* Ahilerin, şeyhlerin, erenlerin desteğini almaları</a:t>
            </a:r>
          </a:p>
          <a:p>
            <a:pPr marL="0" indent="0">
              <a:buNone/>
            </a:pPr>
            <a:r>
              <a:rPr lang="tr-TR" dirty="0"/>
              <a:t>* Takip ettikleri mükemmel iskân siyaseti (</a:t>
            </a:r>
            <a:r>
              <a:rPr lang="tr-TR" dirty="0" err="1"/>
              <a:t>istimalet</a:t>
            </a:r>
            <a:r>
              <a:rPr lang="tr-TR" dirty="0"/>
              <a:t> politikası-yerleştirme siyaseti)</a:t>
            </a:r>
          </a:p>
          <a:p>
            <a:pPr marL="0" indent="0">
              <a:buNone/>
            </a:pPr>
            <a:r>
              <a:rPr lang="tr-TR" dirty="0"/>
              <a:t>* İngiltere ile Fransa arasında yapılan Yüzyıl </a:t>
            </a:r>
            <a:r>
              <a:rPr lang="tr-TR" dirty="0" err="1"/>
              <a:t>Savaşları’NIN</a:t>
            </a:r>
            <a:r>
              <a:rPr lang="tr-TR" dirty="0"/>
              <a:t> (1337-1453) etkisi,</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437320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Anadolu’nun Jeopolitiği</a:t>
            </a:r>
          </a:p>
          <a:p>
            <a:pPr marL="0" indent="0">
              <a:buNone/>
            </a:pPr>
            <a:r>
              <a:rPr lang="tr-TR" b="1" dirty="0" smtClean="0"/>
              <a:t>Jeopolitik</a:t>
            </a:r>
            <a:r>
              <a:rPr lang="tr-TR" dirty="0"/>
              <a:t>; bir yerin bulunduğu coğrafyanın o bölgeye kazandırdığı önem doğrultusunda devletlerin ürettiği politikadır</a:t>
            </a:r>
            <a:r>
              <a:rPr lang="tr-TR" dirty="0" smtClean="0"/>
              <a:t>.</a:t>
            </a:r>
          </a:p>
          <a:p>
            <a:pPr marL="0" indent="0">
              <a:buNone/>
            </a:pPr>
            <a:r>
              <a:rPr lang="tr-TR" dirty="0" smtClean="0"/>
              <a:t> </a:t>
            </a:r>
            <a:r>
              <a:rPr lang="tr-TR" dirty="0"/>
              <a:t>Örneğin Anadolu’nun üç kıtanın kesiştiği bir noktada bulunması, burada kurulan devletlerin, bölge </a:t>
            </a:r>
            <a:r>
              <a:rPr lang="tr-TR" dirty="0" smtClean="0"/>
              <a:t>ticaret yollarını </a:t>
            </a:r>
            <a:r>
              <a:rPr lang="tr-TR" dirty="0"/>
              <a:t>hâkimiyet altına alma politikası uygulamalarına sebep olmuştur. Buradan hareketle coğrafyanın, devletlerin siyasi politikalarında belirleyici olduğu söylenebilir.</a:t>
            </a:r>
          </a:p>
          <a:p>
            <a:pPr marL="0" indent="0">
              <a:buNone/>
            </a:pPr>
            <a:endParaRPr lang="tr-TR" dirty="0"/>
          </a:p>
        </p:txBody>
      </p:sp>
    </p:spTree>
    <p:extLst>
      <p:ext uri="{BB962C8B-B14F-4D97-AF65-F5344CB8AC3E}">
        <p14:creationId xmlns:p14="http://schemas.microsoft.com/office/powerpoint/2010/main" val="3654257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buNone/>
            </a:pPr>
            <a:r>
              <a:rPr lang="tr-TR" b="1" dirty="0"/>
              <a:t>Osmanlı Döneminde Tarih Yazıcılığı</a:t>
            </a:r>
          </a:p>
          <a:p>
            <a:pPr marL="0" indent="0">
              <a:buNone/>
            </a:pPr>
            <a:r>
              <a:rPr lang="tr-TR" dirty="0"/>
              <a:t>* Osmanlılarda tarih yazıcılığı Osmanlı Beyliği'nin kuruluşundan 100-150 yıl sonra başlamıştır.</a:t>
            </a:r>
          </a:p>
          <a:p>
            <a:pPr marL="0" indent="0">
              <a:buNone/>
            </a:pPr>
            <a:r>
              <a:rPr lang="tr-TR" dirty="0"/>
              <a:t>* 13. yüzyılın sonunda kurulmuş olan Osmanlı Devleti hakkında bilgi veren tarih kaynakları ancak 15. yüzyılın başlarından itibaren yazılmaya başlanmıştır. </a:t>
            </a:r>
          </a:p>
          <a:p>
            <a:pPr marL="0" indent="0">
              <a:buNone/>
            </a:pPr>
            <a:r>
              <a:rPr lang="tr-TR" dirty="0"/>
              <a:t>Bu bakımdan 15. yüzyılın ilk yarısı özellikle II. Murat devri Osmanlı tarih yazıcılığının başlangıcı olarak kabul edilmektedir.</a:t>
            </a:r>
          </a:p>
          <a:p>
            <a:pPr marL="0" indent="0">
              <a:buNone/>
            </a:pPr>
            <a:r>
              <a:rPr lang="tr-TR" dirty="0"/>
              <a:t>* Osmanlılarda tarih yazıcılığında temel amaç, devletin ve hükümdarların başarılarını gelecek nesillere aktarmaktır. </a:t>
            </a:r>
          </a:p>
          <a:p>
            <a:pPr marL="0" indent="0">
              <a:buNone/>
            </a:pPr>
            <a:r>
              <a:rPr lang="tr-TR" dirty="0"/>
              <a:t>* XVIII. yüzyıla kadar olayları devlet tarafından görevlendirilen </a:t>
            </a:r>
            <a:r>
              <a:rPr lang="tr-TR" b="1" dirty="0"/>
              <a:t>şehnameci</a:t>
            </a:r>
            <a:r>
              <a:rPr lang="tr-TR" dirty="0"/>
              <a:t> denilen görevliler yazardı. </a:t>
            </a:r>
          </a:p>
          <a:p>
            <a:pPr marL="0" indent="0">
              <a:buNone/>
            </a:pPr>
            <a:r>
              <a:rPr lang="tr-TR" dirty="0"/>
              <a:t>* XVIII. yüzyıldan itibaren kurumsal tarihçilik diyebileceğimiz </a:t>
            </a:r>
            <a:r>
              <a:rPr lang="tr-TR" b="1" dirty="0" err="1"/>
              <a:t>vakanüvislik</a:t>
            </a:r>
            <a:r>
              <a:rPr lang="tr-TR" b="1" dirty="0"/>
              <a:t> </a:t>
            </a:r>
            <a:r>
              <a:rPr lang="tr-TR" dirty="0"/>
              <a:t>ortaya çıkmıştır. </a:t>
            </a:r>
          </a:p>
          <a:p>
            <a:pPr marL="0" indent="0">
              <a:buNone/>
            </a:pPr>
            <a:endParaRPr lang="tr-TR" dirty="0"/>
          </a:p>
        </p:txBody>
      </p:sp>
    </p:spTree>
    <p:extLst>
      <p:ext uri="{BB962C8B-B14F-4D97-AF65-F5344CB8AC3E}">
        <p14:creationId xmlns:p14="http://schemas.microsoft.com/office/powerpoint/2010/main" val="3866661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buNone/>
            </a:pPr>
            <a:r>
              <a:rPr lang="tr-TR" b="1" dirty="0"/>
              <a:t>Osmanlı </a:t>
            </a:r>
            <a:r>
              <a:rPr lang="tr-TR" b="1" dirty="0" smtClean="0"/>
              <a:t>Devleti’nin </a:t>
            </a:r>
            <a:r>
              <a:rPr lang="tr-TR" b="1" dirty="0"/>
              <a:t>Kuruluşuyla İlgili </a:t>
            </a:r>
            <a:r>
              <a:rPr lang="tr-TR" b="1" dirty="0" smtClean="0"/>
              <a:t>Görüşler</a:t>
            </a:r>
          </a:p>
          <a:p>
            <a:pPr marL="0" indent="0">
              <a:buNone/>
            </a:pPr>
            <a:r>
              <a:rPr lang="tr-TR" b="1" dirty="0"/>
              <a:t>-Paul </a:t>
            </a:r>
            <a:r>
              <a:rPr lang="tr-TR" b="1" dirty="0" err="1"/>
              <a:t>Wittek</a:t>
            </a:r>
            <a:r>
              <a:rPr lang="tr-TR" b="1" dirty="0"/>
              <a:t> </a:t>
            </a:r>
            <a:r>
              <a:rPr lang="tr-TR" dirty="0"/>
              <a:t>nazariyesinde, Osmanlı Beyliği’nin kuruluşunu </a:t>
            </a:r>
            <a:r>
              <a:rPr lang="tr-TR" b="1" dirty="0"/>
              <a:t>“Gaza Tezi” </a:t>
            </a:r>
            <a:r>
              <a:rPr lang="tr-TR" dirty="0"/>
              <a:t>ile açıklamıştır. </a:t>
            </a:r>
            <a:r>
              <a:rPr lang="tr-TR" dirty="0" err="1"/>
              <a:t>Wittek’in</a:t>
            </a:r>
            <a:r>
              <a:rPr lang="tr-TR" dirty="0"/>
              <a:t> 1937’de Londra Üniversitesi’nde açıkladığı bu teze göre Osmanlı </a:t>
            </a:r>
            <a:r>
              <a:rPr lang="tr-TR" dirty="0" err="1"/>
              <a:t>Devletiʼnin</a:t>
            </a:r>
            <a:r>
              <a:rPr lang="tr-TR" dirty="0"/>
              <a:t> görkemli yükselişinin gerçek sebebi </a:t>
            </a:r>
            <a:r>
              <a:rPr lang="tr-TR" b="1" dirty="0"/>
              <a:t>gaza</a:t>
            </a:r>
            <a:r>
              <a:rPr lang="tr-TR" dirty="0"/>
              <a:t>dır. İslam’ın sınırlarını genişletmek çabası olan gaza ile devlet askerî fetihlerle ganimet elde etmeyi amaçlamıştır. Ayrıca </a:t>
            </a:r>
            <a:r>
              <a:rPr lang="tr-TR" dirty="0" err="1"/>
              <a:t>Wittek</a:t>
            </a:r>
            <a:r>
              <a:rPr lang="tr-TR" dirty="0"/>
              <a:t>, Osman Bey’i Oğuz Kağan’a bağlayan şecerenin, II. Murad zamanında hanedan siyaseti doğrultusunda oluşturulduğunu ve Osmanlıların, Kayı Aşireti ile de alakası bulunmadığını iddia etmiştir.</a:t>
            </a:r>
          </a:p>
        </p:txBody>
      </p:sp>
    </p:spTree>
    <p:extLst>
      <p:ext uri="{BB962C8B-B14F-4D97-AF65-F5344CB8AC3E}">
        <p14:creationId xmlns:p14="http://schemas.microsoft.com/office/powerpoint/2010/main" val="191261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a:t>-Osmanlı Devleti’nin doğuşunu XIII. yüzyıl Anadolu tarihinin bir parçası olarak ele alan </a:t>
            </a:r>
            <a:r>
              <a:rPr lang="tr-TR" b="1" dirty="0"/>
              <a:t>Mehmet </a:t>
            </a:r>
            <a:r>
              <a:rPr lang="tr-TR" b="1" dirty="0" err="1"/>
              <a:t>Fuad</a:t>
            </a:r>
            <a:r>
              <a:rPr lang="tr-TR" b="1" dirty="0"/>
              <a:t> Köprülü</a:t>
            </a:r>
            <a:r>
              <a:rPr lang="tr-TR" dirty="0"/>
              <a:t>, “uç</a:t>
            </a:r>
            <a:r>
              <a:rPr lang="tr-TR" dirty="0" smtClean="0"/>
              <a:t>”-</a:t>
            </a:r>
            <a:r>
              <a:rPr lang="tr-TR" dirty="0" err="1" smtClean="0"/>
              <a:t>lara</a:t>
            </a:r>
            <a:r>
              <a:rPr lang="tr-TR" dirty="0" smtClean="0"/>
              <a:t> </a:t>
            </a:r>
            <a:r>
              <a:rPr lang="tr-TR" dirty="0"/>
              <a:t>özgü yapı üzerinde durmuştur. “Bir aşiretten cihangirane bir devlet çıkardık” anlayışına karşı çıkan Köprülü’ye göre Osmanlı Beyliği’nin kuruluşunda sadece fetih ve ganimet elde etme amaçlı seferler etkili olmamıştır. Ona göre beyliğin kuruluşu basit bir şekilde ortaya koyulamayacak kadar karışıktır ve farklı etkenlerin açıklanması ile ortaya konabilecek tarihî bir gelişmedir.</a:t>
            </a:r>
          </a:p>
          <a:p>
            <a:pPr marL="0" indent="0">
              <a:buNone/>
            </a:pPr>
            <a:endParaRPr lang="tr-TR" dirty="0"/>
          </a:p>
        </p:txBody>
      </p:sp>
    </p:spTree>
    <p:extLst>
      <p:ext uri="{BB962C8B-B14F-4D97-AF65-F5344CB8AC3E}">
        <p14:creationId xmlns:p14="http://schemas.microsoft.com/office/powerpoint/2010/main" val="3991691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a:t>
            </a:r>
            <a:r>
              <a:rPr lang="tr-TR" b="1" dirty="0" smtClean="0"/>
              <a:t>Halil </a:t>
            </a:r>
            <a:r>
              <a:rPr lang="tr-TR" b="1" dirty="0"/>
              <a:t>İnalcık</a:t>
            </a:r>
            <a:r>
              <a:rPr lang="tr-TR" dirty="0"/>
              <a:t>, Paul </a:t>
            </a:r>
            <a:r>
              <a:rPr lang="tr-TR" dirty="0" err="1"/>
              <a:t>Wittek’in</a:t>
            </a:r>
            <a:r>
              <a:rPr lang="tr-TR" dirty="0"/>
              <a:t> tezini kabul etmekle birlikte yetersiz bulmuştur. İnalcık’a göre gaza Osmanlı Beyliği’nin kuruluşunda önemli bir yer tutar, fakat beyliğin kuruluşunu sadece gazaya bağlamak konuya tek boyutlu bakmaktır. İnalcık, uçlardaki sosyal değişime dikkat çekmiştir. XIII ve XIV. yüzyılda meydana gelen bu köklü sosyal değişimin temel sebebi Moğolların yönetimine girmek istemeyen Türkmenlerin göçleri ve bölgede buna bağlı oluşan nüfus baskısıdır. Bizans sınırında gaza ideolojisiyle donanmış bu nüfus potansiyeli, iyi yönlendirilmiş ve yeni bir </a:t>
            </a:r>
            <a:r>
              <a:rPr lang="tr-TR" dirty="0" smtClean="0"/>
              <a:t>Türk Beyliği’nin </a:t>
            </a:r>
            <a:r>
              <a:rPr lang="tr-TR" dirty="0"/>
              <a:t>doğuşunu sağlamıştır.</a:t>
            </a:r>
          </a:p>
          <a:p>
            <a:pPr marL="0" indent="0">
              <a:buNone/>
            </a:pPr>
            <a:endParaRPr lang="tr-TR" dirty="0"/>
          </a:p>
        </p:txBody>
      </p:sp>
    </p:spTree>
    <p:extLst>
      <p:ext uri="{BB962C8B-B14F-4D97-AF65-F5344CB8AC3E}">
        <p14:creationId xmlns:p14="http://schemas.microsoft.com/office/powerpoint/2010/main" val="2437532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TotalTime>
  <Words>2053</Words>
  <Application>Microsoft Office PowerPoint</Application>
  <PresentationFormat>Ekran Gösterisi (4:3)</PresentationFormat>
  <Paragraphs>196</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BEYLİKTEN DEVLETE OSMANLI SİYASETİ (1302-1453)</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BEYLİKTEN DEVLETE OSMANLI SİYASETİ (1302-1453)</dc:title>
  <dc:creator>YAŞAR</dc:creator>
  <cp:lastModifiedBy>YAŞAR</cp:lastModifiedBy>
  <cp:revision>19</cp:revision>
  <dcterms:created xsi:type="dcterms:W3CDTF">2020-11-08T17:25:18Z</dcterms:created>
  <dcterms:modified xsi:type="dcterms:W3CDTF">2020-11-09T10:54:58Z</dcterms:modified>
</cp:coreProperties>
</file>