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6" r:id="rId4"/>
    <p:sldId id="265" r:id="rId5"/>
    <p:sldId id="264" r:id="rId6"/>
    <p:sldId id="263" r:id="rId7"/>
    <p:sldId id="262" r:id="rId8"/>
    <p:sldId id="261" r:id="rId9"/>
    <p:sldId id="269" r:id="rId10"/>
    <p:sldId id="268" r:id="rId11"/>
    <p:sldId id="267" r:id="rId12"/>
    <p:sldId id="270" r:id="rId13"/>
    <p:sldId id="258" r:id="rId14"/>
    <p:sldId id="259" r:id="rId15"/>
    <p:sldId id="260" r:id="rId16"/>
    <p:sldId id="271" r:id="rId17"/>
    <p:sldId id="272" r:id="rId18"/>
    <p:sldId id="273" r:id="rId19"/>
    <p:sldId id="274" r:id="rId20"/>
    <p:sldId id="280" r:id="rId21"/>
    <p:sldId id="279" r:id="rId22"/>
    <p:sldId id="278" r:id="rId23"/>
    <p:sldId id="283" r:id="rId24"/>
    <p:sldId id="284"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6.11.2020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6.11.2020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6.11.2020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6.11.2020</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6.11.2020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6.11.2020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6.11.2020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6.11.2020</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6.11.2020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6.11.2020</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6.11.2020</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6.11.2020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PSİKOLOJİ</a:t>
            </a:r>
            <a:endParaRPr lang="tr-TR" dirty="0"/>
          </a:p>
        </p:txBody>
      </p:sp>
      <p:sp>
        <p:nvSpPr>
          <p:cNvPr id="3" name="2 Alt Başlık"/>
          <p:cNvSpPr>
            <a:spLocks noGrp="1"/>
          </p:cNvSpPr>
          <p:nvPr>
            <p:ph type="subTitle" idx="1"/>
          </p:nvPr>
        </p:nvSpPr>
        <p:spPr/>
        <p:txBody>
          <a:bodyPr/>
          <a:lstStyle/>
          <a:p>
            <a:r>
              <a:rPr lang="tr-TR" dirty="0" smtClean="0"/>
              <a:t>A.PSİKOLOJİNİN KONUSU</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a:bodyPr>
          <a:lstStyle/>
          <a:p>
            <a:r>
              <a:rPr lang="tr-TR" dirty="0" smtClean="0"/>
              <a:t>PSİKOLOJİDE YAKLAŞIMLAR;</a:t>
            </a:r>
            <a:endParaRPr lang="tr-TR" dirty="0"/>
          </a:p>
        </p:txBody>
      </p:sp>
      <p:sp>
        <p:nvSpPr>
          <p:cNvPr id="3" name="2 İçerik Yer Tutucusu"/>
          <p:cNvSpPr>
            <a:spLocks noGrp="1"/>
          </p:cNvSpPr>
          <p:nvPr>
            <p:ph sz="quarter" idx="1"/>
          </p:nvPr>
        </p:nvSpPr>
        <p:spPr>
          <a:xfrm>
            <a:off x="457200" y="764704"/>
            <a:ext cx="8229600" cy="5832648"/>
          </a:xfrm>
        </p:spPr>
        <p:txBody>
          <a:bodyPr>
            <a:normAutofit fontScale="85000" lnSpcReduction="20000"/>
          </a:bodyPr>
          <a:lstStyle/>
          <a:p>
            <a:r>
              <a:rPr lang="tr-TR" b="1" i="1" u="sng" dirty="0" smtClean="0"/>
              <a:t>Varoluşçu Yaklaşım</a:t>
            </a:r>
            <a:r>
              <a:rPr lang="tr-TR" dirty="0" smtClean="0"/>
              <a:t>: </a:t>
            </a:r>
            <a:r>
              <a:rPr lang="tr-TR" dirty="0" err="1" smtClean="0"/>
              <a:t>Rollo</a:t>
            </a:r>
            <a:r>
              <a:rPr lang="tr-TR" dirty="0" smtClean="0"/>
              <a:t> May (</a:t>
            </a:r>
            <a:r>
              <a:rPr lang="tr-TR" dirty="0" err="1" smtClean="0"/>
              <a:t>Rallo</a:t>
            </a:r>
            <a:r>
              <a:rPr lang="tr-TR" dirty="0" smtClean="0"/>
              <a:t> Mey)yaklaşımın temsilcisidir</a:t>
            </a:r>
            <a:r>
              <a:rPr lang="tr-TR" dirty="0" smtClean="0"/>
              <a:t>. Yaşamda anlam bulmayı, acıyı ve ölümü </a:t>
            </a:r>
            <a:r>
              <a:rPr lang="tr-TR" dirty="0" smtClean="0"/>
              <a:t>kabullenmeyi, eylemlerin </a:t>
            </a:r>
            <a:r>
              <a:rPr lang="tr-TR" dirty="0" smtClean="0"/>
              <a:t>sorumluluğunu üstlenmeyi, varoluşun kaygılarını </a:t>
            </a:r>
            <a:r>
              <a:rPr lang="tr-TR" dirty="0" smtClean="0"/>
              <a:t>göğüslemeyi, bireyselliği </a:t>
            </a:r>
            <a:r>
              <a:rPr lang="tr-TR" dirty="0" smtClean="0"/>
              <a:t>ve irade özgürlüğünü öne çıkaran bir </a:t>
            </a:r>
            <a:r>
              <a:rPr lang="tr-TR" dirty="0" smtClean="0"/>
              <a:t>yaklaşımdır.Psikolog </a:t>
            </a:r>
            <a:r>
              <a:rPr lang="tr-TR" dirty="0" err="1" smtClean="0"/>
              <a:t>Rollo</a:t>
            </a:r>
            <a:r>
              <a:rPr lang="tr-TR" dirty="0" smtClean="0"/>
              <a:t> May “insan odaklı felsefe” yaklaşımını </a:t>
            </a:r>
            <a:r>
              <a:rPr lang="tr-TR" dirty="0" smtClean="0"/>
              <a:t>ilk kez </a:t>
            </a:r>
            <a:r>
              <a:rPr lang="tr-TR" dirty="0" smtClean="0"/>
              <a:t>psikoloji alanına uygulamıştır. </a:t>
            </a:r>
            <a:r>
              <a:rPr lang="tr-TR" dirty="0" err="1" smtClean="0"/>
              <a:t>May’a</a:t>
            </a:r>
            <a:r>
              <a:rPr lang="tr-TR" dirty="0" smtClean="0"/>
              <a:t> göre insan, olumsuz </a:t>
            </a:r>
            <a:r>
              <a:rPr lang="tr-TR" dirty="0" smtClean="0"/>
              <a:t>duygularını engellemek </a:t>
            </a:r>
            <a:r>
              <a:rPr lang="tr-TR" dirty="0" smtClean="0"/>
              <a:t>ya da bastırmak yerine bunları kabullenmelidir. Bu </a:t>
            </a:r>
            <a:r>
              <a:rPr lang="tr-TR" dirty="0" smtClean="0"/>
              <a:t>duygular insan </a:t>
            </a:r>
            <a:r>
              <a:rPr lang="tr-TR" dirty="0" smtClean="0"/>
              <a:t>yaşamının doğal bir parçasıdır ve gereklidir</a:t>
            </a:r>
            <a:r>
              <a:rPr lang="tr-TR" dirty="0" smtClean="0"/>
              <a:t>.</a:t>
            </a:r>
          </a:p>
          <a:p>
            <a:pPr>
              <a:buNone/>
            </a:pPr>
            <a:endParaRPr lang="tr-TR" dirty="0" smtClean="0"/>
          </a:p>
          <a:p>
            <a:r>
              <a:rPr lang="tr-TR" b="1" i="1" u="sng" dirty="0" smtClean="0"/>
              <a:t>Bilişsel Yaklaşım: </a:t>
            </a:r>
            <a:r>
              <a:rPr lang="tr-TR" dirty="0" smtClean="0"/>
              <a:t>Jean </a:t>
            </a:r>
            <a:r>
              <a:rPr lang="tr-TR" dirty="0" err="1" smtClean="0"/>
              <a:t>Piaget</a:t>
            </a:r>
            <a:r>
              <a:rPr lang="tr-TR" dirty="0" smtClean="0"/>
              <a:t> (</a:t>
            </a:r>
            <a:r>
              <a:rPr lang="tr-TR" dirty="0" err="1" smtClean="0"/>
              <a:t>Jan</a:t>
            </a:r>
            <a:r>
              <a:rPr lang="tr-TR" dirty="0" smtClean="0"/>
              <a:t> </a:t>
            </a:r>
            <a:r>
              <a:rPr lang="tr-TR" dirty="0" err="1" smtClean="0"/>
              <a:t>Piyaje</a:t>
            </a:r>
            <a:r>
              <a:rPr lang="tr-TR" dirty="0" smtClean="0"/>
              <a:t>) </a:t>
            </a:r>
            <a:r>
              <a:rPr lang="tr-TR" dirty="0" smtClean="0"/>
              <a:t>bilişsel yaklaşımın </a:t>
            </a:r>
            <a:r>
              <a:rPr lang="tr-TR" dirty="0" smtClean="0"/>
              <a:t>en önemli temsilcisidir. Bu yaklaşıma göre psikolojinin konusu, </a:t>
            </a:r>
            <a:r>
              <a:rPr lang="tr-TR" dirty="0" smtClean="0"/>
              <a:t>bilişsel süreçler </a:t>
            </a:r>
            <a:r>
              <a:rPr lang="tr-TR" dirty="0" smtClean="0"/>
              <a:t>ve yaşa bağlı davranış değişiklikleridir. Biliş, insanın dünyayı </a:t>
            </a:r>
            <a:r>
              <a:rPr lang="tr-TR" dirty="0" smtClean="0"/>
              <a:t>tanı maya </a:t>
            </a:r>
            <a:r>
              <a:rPr lang="tr-TR" dirty="0" smtClean="0"/>
              <a:t>ve anlamaya yönelik zihinsel etkinlikleridir. Bilişsel yaklaşıma </a:t>
            </a:r>
            <a:r>
              <a:rPr lang="tr-TR" dirty="0" smtClean="0"/>
              <a:t>göre insan </a:t>
            </a:r>
            <a:r>
              <a:rPr lang="tr-TR" dirty="0" smtClean="0"/>
              <a:t>diğer canlılardan farklı olarak dikkat, algı, düşünme gibi bilişsel </a:t>
            </a:r>
            <a:r>
              <a:rPr lang="tr-TR" dirty="0" smtClean="0"/>
              <a:t>süreçlerle </a:t>
            </a:r>
            <a:r>
              <a:rPr lang="tr-TR" dirty="0" smtClean="0"/>
              <a:t>çevresini anlar ve yorumlar. Davranışları biçimlendiren bu </a:t>
            </a:r>
            <a:r>
              <a:rPr lang="tr-TR" dirty="0" smtClean="0"/>
              <a:t>bilişsel süreçlerdir</a:t>
            </a:r>
            <a:r>
              <a:rPr lang="tr-TR" dirty="0" smtClean="0"/>
              <a:t>. İnsan; tercihleri, yorumları, düşünce ve inançları ile kendi </a:t>
            </a:r>
            <a:r>
              <a:rPr lang="tr-TR" dirty="0" smtClean="0"/>
              <a:t>gelişimine </a:t>
            </a:r>
            <a:r>
              <a:rPr lang="tr-TR" dirty="0" smtClean="0"/>
              <a:t>ve öğrenmesine etki eden aktif bir varlıktır. Bilişsel yaklaşım, </a:t>
            </a:r>
            <a:r>
              <a:rPr lang="tr-TR" dirty="0" smtClean="0"/>
              <a:t>yöntem olarak </a:t>
            </a:r>
            <a:r>
              <a:rPr lang="tr-TR" dirty="0" smtClean="0"/>
              <a:t>deney ve gözlemi kullanır.</a:t>
            </a:r>
            <a:endParaRPr lang="tr-TR" dirty="0" smtClean="0"/>
          </a:p>
          <a:p>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20688"/>
          </a:xfrm>
        </p:spPr>
        <p:txBody>
          <a:bodyPr>
            <a:normAutofit/>
          </a:bodyPr>
          <a:lstStyle/>
          <a:p>
            <a:r>
              <a:rPr lang="tr-TR" dirty="0" smtClean="0"/>
              <a:t>PSİKOLOJİDE YAKLAŞIMLAR;</a:t>
            </a:r>
            <a:endParaRPr lang="tr-TR" dirty="0"/>
          </a:p>
        </p:txBody>
      </p:sp>
      <p:sp>
        <p:nvSpPr>
          <p:cNvPr id="3" name="2 İçerik Yer Tutucusu"/>
          <p:cNvSpPr>
            <a:spLocks noGrp="1"/>
          </p:cNvSpPr>
          <p:nvPr>
            <p:ph sz="quarter" idx="1"/>
          </p:nvPr>
        </p:nvSpPr>
        <p:spPr>
          <a:xfrm>
            <a:off x="457200" y="692696"/>
            <a:ext cx="8229600" cy="6480720"/>
          </a:xfrm>
        </p:spPr>
        <p:txBody>
          <a:bodyPr>
            <a:normAutofit fontScale="85000" lnSpcReduction="10000"/>
          </a:bodyPr>
          <a:lstStyle/>
          <a:p>
            <a:r>
              <a:rPr lang="tr-TR" b="1" i="1" u="sng" dirty="0" smtClean="0"/>
              <a:t>Sosyokültürel Yaklaşım</a:t>
            </a:r>
            <a:r>
              <a:rPr lang="tr-TR" dirty="0" smtClean="0"/>
              <a:t>: </a:t>
            </a:r>
            <a:r>
              <a:rPr lang="tr-TR" dirty="0" err="1" smtClean="0"/>
              <a:t>Lev</a:t>
            </a:r>
            <a:r>
              <a:rPr lang="tr-TR" dirty="0" smtClean="0"/>
              <a:t> </a:t>
            </a:r>
            <a:r>
              <a:rPr lang="tr-TR" dirty="0" err="1" smtClean="0"/>
              <a:t>Vygotsky</a:t>
            </a:r>
            <a:r>
              <a:rPr lang="tr-TR" dirty="0" smtClean="0"/>
              <a:t> (</a:t>
            </a:r>
            <a:r>
              <a:rPr lang="tr-TR" dirty="0" err="1" smtClean="0"/>
              <a:t>Lev</a:t>
            </a:r>
            <a:r>
              <a:rPr lang="tr-TR" dirty="0" smtClean="0"/>
              <a:t> </a:t>
            </a:r>
            <a:r>
              <a:rPr lang="tr-TR" dirty="0" err="1" smtClean="0"/>
              <a:t>Vigotski</a:t>
            </a:r>
            <a:r>
              <a:rPr lang="tr-TR" dirty="0" smtClean="0"/>
              <a:t>) </a:t>
            </a:r>
            <a:r>
              <a:rPr lang="tr-TR" dirty="0" smtClean="0"/>
              <a:t>yaklaşımın </a:t>
            </a:r>
            <a:r>
              <a:rPr lang="tr-TR" dirty="0" smtClean="0"/>
              <a:t>en önemli temsilcisidir. Sosyokültürel yaklaşıma göre sosyal </a:t>
            </a:r>
            <a:r>
              <a:rPr lang="tr-TR" dirty="0" smtClean="0"/>
              <a:t>ve kültürel </a:t>
            </a:r>
            <a:r>
              <a:rPr lang="tr-TR" dirty="0" smtClean="0"/>
              <a:t>çevrenin insan davranışları üzerinde önemli bir etkisi vardır. </a:t>
            </a:r>
            <a:r>
              <a:rPr lang="tr-TR" dirty="0" err="1" smtClean="0"/>
              <a:t>Sosyo</a:t>
            </a:r>
            <a:r>
              <a:rPr lang="tr-TR" dirty="0" smtClean="0"/>
              <a:t>-kültürel </a:t>
            </a:r>
            <a:r>
              <a:rPr lang="tr-TR" dirty="0" smtClean="0"/>
              <a:t>yaklaşım, kişilerin davranışlarını incelerken ait oldukları </a:t>
            </a:r>
            <a:r>
              <a:rPr lang="tr-TR" dirty="0" smtClean="0"/>
              <a:t>kültürün hesaba </a:t>
            </a:r>
            <a:r>
              <a:rPr lang="tr-TR" dirty="0" smtClean="0"/>
              <a:t>katılması ve psikolojik araştırmalarda kültürel farklılıklara </a:t>
            </a:r>
            <a:r>
              <a:rPr lang="tr-TR" dirty="0" smtClean="0"/>
              <a:t>dikkat edilmesi </a:t>
            </a:r>
            <a:r>
              <a:rPr lang="tr-TR" dirty="0" smtClean="0"/>
              <a:t>gerektiğini vurgular. L. </a:t>
            </a:r>
            <a:r>
              <a:rPr lang="tr-TR" dirty="0" err="1" smtClean="0"/>
              <a:t>Vygotsky’ye</a:t>
            </a:r>
            <a:r>
              <a:rPr lang="tr-TR" dirty="0" smtClean="0"/>
              <a:t> göre çocuğun bilişsel </a:t>
            </a:r>
            <a:r>
              <a:rPr lang="tr-TR" dirty="0" smtClean="0"/>
              <a:t>gelişiminde </a:t>
            </a:r>
            <a:r>
              <a:rPr lang="tr-TR" dirty="0" smtClean="0"/>
              <a:t>sosyal çevrenin önemli bir rolü vardır çünkü kazanılan </a:t>
            </a:r>
            <a:r>
              <a:rPr lang="tr-TR" dirty="0" smtClean="0"/>
              <a:t>becerilerin, tutumların</a:t>
            </a:r>
            <a:r>
              <a:rPr lang="tr-TR" dirty="0" smtClean="0"/>
              <a:t>, öğrenilen fikirlerin, kavramların kaynağı sosyal çevredir. </a:t>
            </a:r>
            <a:r>
              <a:rPr lang="tr-TR" dirty="0" smtClean="0"/>
              <a:t>Yani bilişsel </a:t>
            </a:r>
            <a:r>
              <a:rPr lang="tr-TR" dirty="0" smtClean="0"/>
              <a:t>gelişimin kaynağı kişisel psikolojik süreçlerden çok, insanlar ve </a:t>
            </a:r>
            <a:r>
              <a:rPr lang="tr-TR" dirty="0" smtClean="0"/>
              <a:t>kültürler </a:t>
            </a:r>
            <a:r>
              <a:rPr lang="tr-TR" dirty="0" smtClean="0"/>
              <a:t>arasındaki etkileşimdir</a:t>
            </a:r>
            <a:r>
              <a:rPr lang="tr-TR" dirty="0" smtClean="0"/>
              <a:t>.</a:t>
            </a:r>
            <a:endParaRPr lang="tr-TR" dirty="0" smtClean="0"/>
          </a:p>
          <a:p>
            <a:r>
              <a:rPr lang="tr-TR" dirty="0" smtClean="0"/>
              <a:t>Psikolojinin bugün ulaştığı noktaya gelmesinde yaklaşımların </a:t>
            </a:r>
            <a:r>
              <a:rPr lang="tr-TR" dirty="0" smtClean="0"/>
              <a:t>önemli katkıları </a:t>
            </a:r>
            <a:r>
              <a:rPr lang="tr-TR" dirty="0" smtClean="0"/>
              <a:t>vardır. Örneğin yapısalcı yaklaşımın </a:t>
            </a:r>
            <a:r>
              <a:rPr lang="tr-TR" dirty="0" err="1" smtClean="0"/>
              <a:t>laboratuvar</a:t>
            </a:r>
            <a:r>
              <a:rPr lang="tr-TR" dirty="0" smtClean="0"/>
              <a:t> ortamında </a:t>
            </a:r>
            <a:r>
              <a:rPr lang="tr-TR" dirty="0" smtClean="0"/>
              <a:t>deneyler </a:t>
            </a:r>
            <a:r>
              <a:rPr lang="tr-TR" dirty="0" smtClean="0"/>
              <a:t>yapması psikolojinin bilim olmasında önemli bir adımdır</a:t>
            </a:r>
            <a:r>
              <a:rPr lang="tr-TR" dirty="0" smtClean="0"/>
              <a:t>.</a:t>
            </a:r>
          </a:p>
          <a:p>
            <a:r>
              <a:rPr lang="tr-TR" dirty="0" smtClean="0"/>
              <a:t> </a:t>
            </a:r>
            <a:r>
              <a:rPr lang="tr-TR" dirty="0" smtClean="0"/>
              <a:t>Yine </a:t>
            </a:r>
            <a:r>
              <a:rPr lang="tr-TR" dirty="0" smtClean="0"/>
              <a:t>davranışçı </a:t>
            </a:r>
            <a:r>
              <a:rPr lang="tr-TR" dirty="0" smtClean="0"/>
              <a:t>yaklaşımın, insanın gözlenebilir davranışlarını ele alması da </a:t>
            </a:r>
            <a:r>
              <a:rPr lang="tr-TR" dirty="0" smtClean="0"/>
              <a:t>psikolojinin </a:t>
            </a:r>
            <a:r>
              <a:rPr lang="tr-TR" dirty="0" smtClean="0"/>
              <a:t>bilim olarak kabul edilmesinde etkili olmuştur. </a:t>
            </a:r>
            <a:endParaRPr lang="tr-TR" dirty="0" smtClean="0"/>
          </a:p>
          <a:p>
            <a:r>
              <a:rPr lang="tr-TR" dirty="0" smtClean="0"/>
              <a:t>Yaklaşımların </a:t>
            </a:r>
            <a:r>
              <a:rPr lang="tr-TR" dirty="0" smtClean="0"/>
              <a:t>bu </a:t>
            </a:r>
            <a:r>
              <a:rPr lang="tr-TR" dirty="0" smtClean="0"/>
              <a:t>gibi verilerinden </a:t>
            </a:r>
            <a:r>
              <a:rPr lang="tr-TR" dirty="0" smtClean="0"/>
              <a:t>yararlanan psikoloji, bugün bilimsel gelişmelerin de </a:t>
            </a:r>
            <a:r>
              <a:rPr lang="tr-TR" dirty="0" smtClean="0"/>
              <a:t>katkısıyla birçok </a:t>
            </a:r>
            <a:r>
              <a:rPr lang="tr-TR" dirty="0" smtClean="0"/>
              <a:t>alt dalı olan kapsamlı bir bilim hâline gelmiştir.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196752"/>
          </a:xfrm>
        </p:spPr>
        <p:txBody>
          <a:bodyPr>
            <a:normAutofit/>
          </a:bodyPr>
          <a:lstStyle/>
          <a:p>
            <a:r>
              <a:rPr lang="tr-TR" dirty="0" smtClean="0"/>
              <a:t>C-PSİKOLOJİNİN </a:t>
            </a:r>
            <a:r>
              <a:rPr lang="tr-TR" dirty="0" smtClean="0"/>
              <a:t>BİR BİLİM DALI OLARAK ÖLÇÜTLERİ VE AMAÇLARI</a:t>
            </a:r>
            <a:endParaRPr lang="tr-TR" dirty="0"/>
          </a:p>
        </p:txBody>
      </p:sp>
      <p:sp>
        <p:nvSpPr>
          <p:cNvPr id="3" name="2 İçerik Yer Tutucusu"/>
          <p:cNvSpPr>
            <a:spLocks noGrp="1"/>
          </p:cNvSpPr>
          <p:nvPr>
            <p:ph sz="quarter" idx="1"/>
          </p:nvPr>
        </p:nvSpPr>
        <p:spPr>
          <a:xfrm>
            <a:off x="457200" y="1340768"/>
            <a:ext cx="8229600" cy="5517232"/>
          </a:xfrm>
        </p:spPr>
        <p:txBody>
          <a:bodyPr>
            <a:normAutofit fontScale="85000" lnSpcReduction="10000"/>
          </a:bodyPr>
          <a:lstStyle/>
          <a:p>
            <a:r>
              <a:rPr lang="tr-TR" dirty="0" smtClean="0"/>
              <a:t>Bilim, belli alanlarda belli yöntemlerle </a:t>
            </a:r>
            <a:r>
              <a:rPr lang="tr-TR" dirty="0" smtClean="0"/>
              <a:t>elde edilmiş</a:t>
            </a:r>
            <a:r>
              <a:rPr lang="tr-TR" dirty="0" smtClean="0"/>
              <a:t>, sistemli ve tutarlı bilgiler bütünüdür. Psikolojinin bir </a:t>
            </a:r>
            <a:r>
              <a:rPr lang="tr-TR" dirty="0" smtClean="0"/>
              <a:t>bilim dalı </a:t>
            </a:r>
            <a:r>
              <a:rPr lang="tr-TR" dirty="0" smtClean="0"/>
              <a:t>olarak ölçütleri gözlenebilirlik ve </a:t>
            </a:r>
            <a:r>
              <a:rPr lang="tr-TR" dirty="0" smtClean="0"/>
              <a:t>ölçülebilirliktir.</a:t>
            </a:r>
          </a:p>
          <a:p>
            <a:r>
              <a:rPr lang="tr-TR" b="1" u="sng" dirty="0" smtClean="0"/>
              <a:t>Gözlenebilirlik</a:t>
            </a:r>
            <a:r>
              <a:rPr lang="tr-TR" dirty="0" smtClean="0"/>
              <a:t>, bilginin gözlem </a:t>
            </a:r>
            <a:r>
              <a:rPr lang="tr-TR" dirty="0" smtClean="0"/>
              <a:t>yoluyla yanlışlığının </a:t>
            </a:r>
            <a:r>
              <a:rPr lang="tr-TR" dirty="0" smtClean="0"/>
              <a:t>ya </a:t>
            </a:r>
            <a:r>
              <a:rPr lang="tr-TR" dirty="0" smtClean="0"/>
              <a:t>da doğruluğunun </a:t>
            </a:r>
            <a:r>
              <a:rPr lang="tr-TR" dirty="0" smtClean="0"/>
              <a:t>kanıtlanabilir olmasıdır. Gözlenen bir olay ya da durumun sayılarla ifade edilmesi ise </a:t>
            </a:r>
            <a:r>
              <a:rPr lang="tr-TR" b="1" u="sng" dirty="0" smtClean="0"/>
              <a:t>ölçülebilirliktir</a:t>
            </a:r>
            <a:r>
              <a:rPr lang="tr-TR" b="1" u="sng" dirty="0" smtClean="0"/>
              <a:t>.</a:t>
            </a:r>
          </a:p>
          <a:p>
            <a:r>
              <a:rPr lang="tr-TR" dirty="0" smtClean="0"/>
              <a:t>Psikoloji biliminde davranışlar bilimsel ölçütlerle bilimsel amaçlar doğrultusunda ve bilimsel yöntemler </a:t>
            </a:r>
            <a:r>
              <a:rPr lang="tr-TR" dirty="0" smtClean="0"/>
              <a:t>kullanılarak </a:t>
            </a:r>
            <a:r>
              <a:rPr lang="tr-TR" dirty="0" smtClean="0"/>
              <a:t>incelenir. Psikoloji biliminin amaçları insan davranışlarını tanımlamak, anlamak ve açıklamak, </a:t>
            </a:r>
            <a:r>
              <a:rPr lang="tr-TR" dirty="0" smtClean="0"/>
              <a:t>önceden kestirebilmek</a:t>
            </a:r>
            <a:r>
              <a:rPr lang="tr-TR" dirty="0" smtClean="0"/>
              <a:t>, etkilemek ve kontrol etmektir. Psikoloji ilk olarak insan davranışlarını tanımlar. İkinci adımda </a:t>
            </a:r>
            <a:r>
              <a:rPr lang="tr-TR" dirty="0" smtClean="0"/>
              <a:t>tanımlanan </a:t>
            </a:r>
            <a:r>
              <a:rPr lang="tr-TR" dirty="0" smtClean="0"/>
              <a:t>bu davranışların ortaya çıkış nedenlerini </a:t>
            </a:r>
            <a:r>
              <a:rPr lang="tr-TR" dirty="0" smtClean="0"/>
              <a:t>deney </a:t>
            </a:r>
            <a:r>
              <a:rPr lang="tr-TR" dirty="0" smtClean="0"/>
              <a:t>ve gözlem yoluyla anlamaya ve açıklamaya </a:t>
            </a:r>
            <a:r>
              <a:rPr lang="tr-TR" dirty="0" smtClean="0"/>
              <a:t>çalışır</a:t>
            </a:r>
            <a:r>
              <a:rPr lang="tr-TR" dirty="0" smtClean="0"/>
              <a:t>. Bu verilerden yararlanarak benzer </a:t>
            </a:r>
            <a:r>
              <a:rPr lang="tr-TR" dirty="0" smtClean="0"/>
              <a:t>durumlarda benzer </a:t>
            </a:r>
            <a:r>
              <a:rPr lang="tr-TR" dirty="0" smtClean="0"/>
              <a:t>davranışların ortaya çıkabileceğini </a:t>
            </a:r>
            <a:r>
              <a:rPr lang="tr-TR" dirty="0" smtClean="0"/>
              <a:t>tahmin eder</a:t>
            </a:r>
            <a:r>
              <a:rPr lang="tr-TR" dirty="0" smtClean="0"/>
              <a:t>. Son olarak istenen davranışların oluşması, </a:t>
            </a:r>
            <a:r>
              <a:rPr lang="tr-TR" dirty="0" smtClean="0"/>
              <a:t>istenmeyen </a:t>
            </a:r>
            <a:r>
              <a:rPr lang="tr-TR" dirty="0" smtClean="0"/>
              <a:t>davranışların önlenmesi için </a:t>
            </a:r>
            <a:r>
              <a:rPr lang="tr-TR" dirty="0" smtClean="0"/>
              <a:t>davranışları </a:t>
            </a:r>
            <a:r>
              <a:rPr lang="tr-TR" dirty="0" smtClean="0"/>
              <a:t>etkileyerek kontrol etmeye çalışır.</a:t>
            </a:r>
            <a:endParaRPr lang="tr-TR" dirty="0" smtClean="0"/>
          </a:p>
          <a:p>
            <a:endParaRPr lang="tr-TR" b="1"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fontScale="90000"/>
          </a:bodyPr>
          <a:lstStyle/>
          <a:p>
            <a:r>
              <a:rPr lang="tr-TR" dirty="0" smtClean="0"/>
              <a:t>Ç.PSİKOLOJİ </a:t>
            </a:r>
            <a:r>
              <a:rPr lang="tr-TR" dirty="0" smtClean="0"/>
              <a:t>ARAŞTIRMALARINDA UYGULANAN YÖNTEM VE TEKNİKLER</a:t>
            </a:r>
            <a:endParaRPr lang="tr-TR" dirty="0"/>
          </a:p>
        </p:txBody>
      </p:sp>
      <p:sp>
        <p:nvSpPr>
          <p:cNvPr id="3" name="2 İçerik Yer Tutucusu"/>
          <p:cNvSpPr>
            <a:spLocks noGrp="1"/>
          </p:cNvSpPr>
          <p:nvPr>
            <p:ph sz="quarter" idx="1"/>
          </p:nvPr>
        </p:nvSpPr>
        <p:spPr>
          <a:xfrm>
            <a:off x="457200" y="1268760"/>
            <a:ext cx="8229600" cy="5589240"/>
          </a:xfrm>
        </p:spPr>
        <p:txBody>
          <a:bodyPr>
            <a:normAutofit fontScale="77500" lnSpcReduction="20000"/>
          </a:bodyPr>
          <a:lstStyle/>
          <a:p>
            <a:pPr>
              <a:buNone/>
            </a:pPr>
            <a:r>
              <a:rPr lang="tr-TR" b="1" i="1" u="sng" dirty="0" smtClean="0"/>
              <a:t>BETİMSEL YÖNTEMLER;</a:t>
            </a:r>
            <a:r>
              <a:rPr lang="tr-TR" dirty="0" smtClean="0"/>
              <a:t>davranışı </a:t>
            </a:r>
            <a:r>
              <a:rPr lang="tr-TR" dirty="0" smtClean="0"/>
              <a:t>tanımlamak, sınıflandırmak, davranışın diğer davranışlarla olan </a:t>
            </a:r>
            <a:r>
              <a:rPr lang="tr-TR" dirty="0" smtClean="0"/>
              <a:t>ilişkisini belirlemek </a:t>
            </a:r>
            <a:r>
              <a:rPr lang="tr-TR" dirty="0" smtClean="0"/>
              <a:t>ve elde edilen verileri kaydetmek amacıyla oluşturulan yöntemlerdir. Bu yöntemlerden </a:t>
            </a:r>
            <a:r>
              <a:rPr lang="tr-TR" dirty="0" smtClean="0"/>
              <a:t>bazıları gözlem</a:t>
            </a:r>
            <a:r>
              <a:rPr lang="tr-TR" dirty="0" smtClean="0"/>
              <a:t>, vaka incelemesi, anket ve görüşmedir.</a:t>
            </a:r>
          </a:p>
          <a:p>
            <a:r>
              <a:rPr lang="tr-TR" b="1" i="1" u="sng" dirty="0" smtClean="0"/>
              <a:t>Gözlem</a:t>
            </a:r>
            <a:r>
              <a:rPr lang="tr-TR" dirty="0" smtClean="0"/>
              <a:t>, bir organizmanın içinde bulunduğu durumun ve bu durum içinde oluşan davranışların, bir uzman </a:t>
            </a:r>
            <a:r>
              <a:rPr lang="tr-TR" dirty="0" smtClean="0"/>
              <a:t>ya da </a:t>
            </a:r>
            <a:r>
              <a:rPr lang="tr-TR" dirty="0" smtClean="0"/>
              <a:t>araştırmacı tarafından incelenmesi yöntemidir. Kreşteki çocukların davranışlarının izlenmesi gözleme </a:t>
            </a:r>
            <a:r>
              <a:rPr lang="tr-TR" dirty="0" smtClean="0"/>
              <a:t>örnektir. Doğal </a:t>
            </a:r>
            <a:r>
              <a:rPr lang="tr-TR" dirty="0" smtClean="0"/>
              <a:t>ve sistematik olmak üzere iki tür gözlem </a:t>
            </a:r>
            <a:r>
              <a:rPr lang="tr-TR" dirty="0" smtClean="0"/>
              <a:t>vardır.</a:t>
            </a:r>
          </a:p>
          <a:p>
            <a:r>
              <a:rPr lang="tr-TR" b="1" i="1" u="sng" dirty="0" smtClean="0"/>
              <a:t>Doğal </a:t>
            </a:r>
            <a:r>
              <a:rPr lang="tr-TR" b="1" i="1" u="sng" dirty="0" smtClean="0"/>
              <a:t>gözlem</a:t>
            </a:r>
            <a:r>
              <a:rPr lang="tr-TR" dirty="0" smtClean="0"/>
              <a:t>, organizmanın davranışının doğal oluşumu içinde </a:t>
            </a:r>
            <a:r>
              <a:rPr lang="tr-TR" dirty="0" err="1" smtClean="0"/>
              <a:t>müdahâle</a:t>
            </a:r>
            <a:r>
              <a:rPr lang="tr-TR" dirty="0" smtClean="0"/>
              <a:t> edilmeden incelenmesidir. </a:t>
            </a:r>
            <a:r>
              <a:rPr lang="tr-TR" dirty="0" smtClean="0"/>
              <a:t>Araştırmacı </a:t>
            </a:r>
            <a:r>
              <a:rPr lang="tr-TR" dirty="0" smtClean="0"/>
              <a:t>gözlem yapabilmek için gizli kamera, ses kayıt cihazı, fotoğraf makinesi ve gözlem odalarından yararlanır</a:t>
            </a:r>
            <a:r>
              <a:rPr lang="tr-TR" dirty="0" smtClean="0"/>
              <a:t>.</a:t>
            </a:r>
          </a:p>
          <a:p>
            <a:r>
              <a:rPr lang="tr-TR" b="1" i="1" u="sng" dirty="0" smtClean="0"/>
              <a:t>Sistematik gözlem</a:t>
            </a:r>
            <a:r>
              <a:rPr lang="tr-TR" dirty="0" smtClean="0"/>
              <a:t>, araştırma koşullarının denetim altına alınarak </a:t>
            </a:r>
            <a:r>
              <a:rPr lang="tr-TR" dirty="0" smtClean="0"/>
              <a:t>davranışların </a:t>
            </a:r>
            <a:r>
              <a:rPr lang="tr-TR" dirty="0" err="1" smtClean="0"/>
              <a:t>laboratuvar</a:t>
            </a:r>
            <a:r>
              <a:rPr lang="tr-TR" dirty="0" smtClean="0"/>
              <a:t> ortamında incelendiği gözlemdir. Neyin, kimin, </a:t>
            </a:r>
            <a:r>
              <a:rPr lang="tr-TR" dirty="0" smtClean="0"/>
              <a:t>nerede</a:t>
            </a:r>
            <a:r>
              <a:rPr lang="tr-TR" dirty="0" smtClean="0"/>
              <a:t>, nasıl gözleneceği önceden belirlenir. Koşullar, araştırmacı </a:t>
            </a:r>
            <a:r>
              <a:rPr lang="tr-TR" dirty="0" smtClean="0"/>
              <a:t>tarafından belirlendiği </a:t>
            </a:r>
            <a:r>
              <a:rPr lang="tr-TR" dirty="0" smtClean="0"/>
              <a:t>için tekrarlanabilir, ayrıntılı gözlem yapılabilir fakat </a:t>
            </a:r>
            <a:r>
              <a:rPr lang="tr-TR" dirty="0" smtClean="0"/>
              <a:t>katılımcıların </a:t>
            </a:r>
            <a:r>
              <a:rPr lang="tr-TR" dirty="0" smtClean="0"/>
              <a:t>izlendiklerini bilmeleri doğal davranmalarını engelleyebilir. </a:t>
            </a:r>
            <a:r>
              <a:rPr lang="tr-TR" dirty="0" smtClean="0"/>
              <a:t>Gözlemin etkili </a:t>
            </a:r>
            <a:r>
              <a:rPr lang="tr-TR" dirty="0" smtClean="0"/>
              <a:t>olabilmesi için tek seferde bir kişi gözlenmeli, mümkünse aynı </a:t>
            </a:r>
            <a:r>
              <a:rPr lang="tr-TR" dirty="0" smtClean="0"/>
              <a:t>anda başka </a:t>
            </a:r>
            <a:r>
              <a:rPr lang="tr-TR" dirty="0" smtClean="0"/>
              <a:t>bir araştırmacı da gözlem yapmalı ve sonuçlar hemen kayıt </a:t>
            </a:r>
            <a:r>
              <a:rPr lang="tr-TR" dirty="0" smtClean="0"/>
              <a:t>altına alınmalıdır</a:t>
            </a:r>
            <a:r>
              <a:rPr lang="tr-TR" dirty="0" smtClean="0"/>
              <a:t>.</a:t>
            </a:r>
          </a:p>
          <a:p>
            <a:endParaRPr lang="tr-TR" dirty="0" smtClean="0"/>
          </a:p>
          <a:p>
            <a:pPr>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60648"/>
            <a:ext cx="8229600" cy="634082"/>
          </a:xfrm>
        </p:spPr>
        <p:txBody>
          <a:bodyPr>
            <a:normAutofit fontScale="90000"/>
          </a:bodyPr>
          <a:lstStyle/>
          <a:p>
            <a:r>
              <a:rPr lang="tr-TR" dirty="0" smtClean="0"/>
              <a:t>Ç.PSİKOLOJİ ARAŞTIRMALARINDA UYGULANAN YÖNTEM VE TEKNİKLER</a:t>
            </a:r>
            <a:endParaRPr lang="tr-TR" dirty="0"/>
          </a:p>
        </p:txBody>
      </p:sp>
      <p:sp>
        <p:nvSpPr>
          <p:cNvPr id="3" name="2 İçerik Yer Tutucusu"/>
          <p:cNvSpPr>
            <a:spLocks noGrp="1"/>
          </p:cNvSpPr>
          <p:nvPr>
            <p:ph sz="quarter" idx="1"/>
          </p:nvPr>
        </p:nvSpPr>
        <p:spPr>
          <a:xfrm>
            <a:off x="457200" y="1268760"/>
            <a:ext cx="8229600" cy="5400600"/>
          </a:xfrm>
        </p:spPr>
        <p:txBody>
          <a:bodyPr>
            <a:normAutofit fontScale="70000" lnSpcReduction="20000"/>
          </a:bodyPr>
          <a:lstStyle/>
          <a:p>
            <a:endParaRPr lang="tr-TR" b="1" i="1" u="sng" dirty="0" smtClean="0"/>
          </a:p>
          <a:p>
            <a:r>
              <a:rPr lang="tr-TR" b="1" i="1" u="sng" dirty="0" smtClean="0"/>
              <a:t>Vaka </a:t>
            </a:r>
            <a:r>
              <a:rPr lang="tr-TR" b="1" i="1" u="sng" dirty="0" smtClean="0"/>
              <a:t>(olay) incelemesi</a:t>
            </a:r>
            <a:r>
              <a:rPr lang="tr-TR" dirty="0" smtClean="0"/>
              <a:t>, bireyin yaşam öyküsünün araştırılmasına dayanan yöntemdir. Kişinin öz geçmişi, </a:t>
            </a:r>
            <a:r>
              <a:rPr lang="tr-TR" dirty="0" err="1" smtClean="0"/>
              <a:t>soybilgisi</a:t>
            </a:r>
            <a:r>
              <a:rPr lang="tr-TR" dirty="0" smtClean="0"/>
              <a:t>, geçirmiş olduğu hastalıklar, yaşadığı önemli olaylar ile aile, arkadaş, iş, okul ortamı hakkında detaylı </a:t>
            </a:r>
            <a:r>
              <a:rPr lang="tr-TR" dirty="0" smtClean="0"/>
              <a:t>bilgi toplanır. Amaç</a:t>
            </a:r>
            <a:r>
              <a:rPr lang="tr-TR" dirty="0" smtClean="0"/>
              <a:t>, bireyin bugünkü davranışlarının geçmiş yaşantısı ile bağlantılarını tespit ederek davranışları </a:t>
            </a:r>
            <a:r>
              <a:rPr lang="tr-TR" dirty="0" smtClean="0"/>
              <a:t>açıklamaktır</a:t>
            </a:r>
            <a:r>
              <a:rPr lang="tr-TR" dirty="0" smtClean="0"/>
              <a:t>. Vaka incelemesi bir kişinin tüm yönleri ile derinlemesine incelenmesi açısından avantajlıdır fakat </a:t>
            </a:r>
            <a:r>
              <a:rPr lang="tr-TR" dirty="0" smtClean="0"/>
              <a:t>derinlemesine </a:t>
            </a:r>
            <a:r>
              <a:rPr lang="tr-TR" dirty="0" smtClean="0"/>
              <a:t>inceleme uzun zaman alır ve elde edilen sonuçlar bireysel olduğu için genelleme yapılamaz.</a:t>
            </a:r>
          </a:p>
          <a:p>
            <a:endParaRPr lang="tr-TR" dirty="0" smtClean="0"/>
          </a:p>
          <a:p>
            <a:r>
              <a:rPr lang="tr-TR" b="1" i="1" u="sng" dirty="0" smtClean="0"/>
              <a:t>Anket</a:t>
            </a:r>
            <a:r>
              <a:rPr lang="tr-TR" dirty="0" smtClean="0"/>
              <a:t>, belirli bir konu ya da olay hakkında bireylerin görüş ve düşüncelerini almak için hazırlanmış </a:t>
            </a:r>
            <a:r>
              <a:rPr lang="tr-TR" dirty="0" smtClean="0"/>
              <a:t>sorulardan oluşan </a:t>
            </a:r>
            <a:r>
              <a:rPr lang="tr-TR" dirty="0" smtClean="0"/>
              <a:t>araştırma tekniğidir. Bir anketin geçerliliği; soruların kısa, açık ve amaca uygun hazırlanmış olmasına </a:t>
            </a:r>
            <a:r>
              <a:rPr lang="tr-TR" dirty="0" smtClean="0"/>
              <a:t>ve anketin </a:t>
            </a:r>
            <a:r>
              <a:rPr lang="tr-TR" dirty="0" smtClean="0"/>
              <a:t>uygulanacağı kişilerin, fikri merak edilen kitlenin tamamını temsil edecek özellikte seçilmiş olmasına </a:t>
            </a:r>
            <a:r>
              <a:rPr lang="tr-TR" dirty="0" smtClean="0"/>
              <a:t>bağlıdır</a:t>
            </a:r>
            <a:r>
              <a:rPr lang="tr-TR" dirty="0" smtClean="0"/>
              <a:t>. Örneğin Türkiye’de lise gençliğinin sorunlarını araştıran bir anket, Türkiye’deki tüm lise öğrencilerini </a:t>
            </a:r>
            <a:r>
              <a:rPr lang="tr-TR" dirty="0" smtClean="0"/>
              <a:t>temsil edecek </a:t>
            </a:r>
            <a:r>
              <a:rPr lang="tr-TR" dirty="0" smtClean="0"/>
              <a:t>özelliklere sahip, her bölgeden farklı okul türlerinde okuyan yeterli sayıda öğrenci grubuna </a:t>
            </a:r>
            <a:r>
              <a:rPr lang="tr-TR" dirty="0" smtClean="0"/>
              <a:t>uygulanmalıdır</a:t>
            </a:r>
            <a:r>
              <a:rPr lang="tr-TR" dirty="0" smtClean="0"/>
              <a:t>. Anket yöntemi kısa sürede geniş kitlelere uygulanabilir, fazla zaman almaz ve ekonomiktir. Soruların ne </a:t>
            </a:r>
            <a:r>
              <a:rPr lang="tr-TR" dirty="0" smtClean="0"/>
              <a:t>derece bilinçli </a:t>
            </a:r>
            <a:r>
              <a:rPr lang="tr-TR" dirty="0" smtClean="0"/>
              <a:t>ve içtenlikle cevaplandığı bilinmediğinden anket sonuçları yanıltıcı olabilir. Açık uçlu sorulardan </a:t>
            </a:r>
            <a:r>
              <a:rPr lang="tr-TR" dirty="0" smtClean="0"/>
              <a:t>oluşan anketleri </a:t>
            </a:r>
            <a:r>
              <a:rPr lang="tr-TR" dirty="0" smtClean="0"/>
              <a:t>değerlendirmek zordur çünkü kişiler sorulara farklı anlamlar yükleyebilir.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Ç.PSİKOLOJİ ARAŞTIRMALARINDA UYGULANAN YÖNTEM VE TEKNİKLER</a:t>
            </a:r>
            <a:endParaRPr lang="tr-TR" dirty="0"/>
          </a:p>
        </p:txBody>
      </p:sp>
      <p:sp>
        <p:nvSpPr>
          <p:cNvPr id="3" name="2 İçerik Yer Tutucusu"/>
          <p:cNvSpPr>
            <a:spLocks noGrp="1"/>
          </p:cNvSpPr>
          <p:nvPr>
            <p:ph sz="quarter" idx="1"/>
          </p:nvPr>
        </p:nvSpPr>
        <p:spPr/>
        <p:txBody>
          <a:bodyPr>
            <a:normAutofit/>
          </a:bodyPr>
          <a:lstStyle/>
          <a:p>
            <a:r>
              <a:rPr lang="tr-TR" b="1" i="1" u="sng" dirty="0" smtClean="0"/>
              <a:t>Görüşme (mülakat</a:t>
            </a:r>
            <a:r>
              <a:rPr lang="tr-TR" dirty="0" smtClean="0"/>
              <a:t>), bireylerin düşüncelerinin, duygu ve davranışlarının, yüz yüze görüşülerek </a:t>
            </a:r>
            <a:r>
              <a:rPr lang="tr-TR" dirty="0" smtClean="0"/>
              <a:t>belirlenmesini sağlayan </a:t>
            </a:r>
            <a:r>
              <a:rPr lang="tr-TR" dirty="0" smtClean="0"/>
              <a:t>yöntemdir. Bu yöntem en çok; klinik psikolojide, danışmanlık, eğitim ve endüstri psikolojisinde </a:t>
            </a:r>
            <a:r>
              <a:rPr lang="tr-TR" dirty="0" smtClean="0"/>
              <a:t>kullanılır. Görüşme </a:t>
            </a:r>
            <a:r>
              <a:rPr lang="tr-TR" dirty="0" smtClean="0"/>
              <a:t>yönteminin kullanım alanı çok geniştir. Bireye ait bilgiler eksiksiz olarak birinci elden toplanır, sözel </a:t>
            </a:r>
            <a:r>
              <a:rPr lang="tr-TR" dirty="0" smtClean="0"/>
              <a:t>ifadelerin </a:t>
            </a:r>
            <a:r>
              <a:rPr lang="tr-TR" dirty="0" smtClean="0"/>
              <a:t>yanı sıra </a:t>
            </a:r>
            <a:r>
              <a:rPr lang="tr-TR" dirty="0" smtClean="0"/>
              <a:t>bireyin beden </a:t>
            </a:r>
            <a:r>
              <a:rPr lang="tr-TR" dirty="0" smtClean="0"/>
              <a:t>dili de gözlenir. Görüşme, okuma </a:t>
            </a:r>
            <a:r>
              <a:rPr lang="tr-TR" dirty="0" smtClean="0"/>
              <a:t>yazma bilmeyenlere </a:t>
            </a:r>
            <a:r>
              <a:rPr lang="tr-TR" dirty="0" smtClean="0"/>
              <a:t>de uygulanabilir. </a:t>
            </a:r>
            <a:r>
              <a:rPr lang="tr-TR" dirty="0" smtClean="0"/>
              <a:t>Görüşme yapılan </a:t>
            </a:r>
            <a:r>
              <a:rPr lang="tr-TR" dirty="0" smtClean="0"/>
              <a:t>kişi, araştırmacıyı yanıltabileceği için bu yöntemin geçerliliği ve güvenilirliği düşüktür</a:t>
            </a:r>
            <a:r>
              <a:rPr lang="tr-TR" dirty="0" smtClean="0"/>
              <a:t>.</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Ç.PSİKOLOJİ ARAŞTIRMALARINDA UYGULANAN YÖNTEM VE TEKNİKLER</a:t>
            </a:r>
            <a:endParaRPr lang="tr-TR" dirty="0"/>
          </a:p>
        </p:txBody>
      </p:sp>
      <p:sp>
        <p:nvSpPr>
          <p:cNvPr id="3" name="2 İçerik Yer Tutucusu"/>
          <p:cNvSpPr>
            <a:spLocks noGrp="1"/>
          </p:cNvSpPr>
          <p:nvPr>
            <p:ph sz="quarter" idx="1"/>
          </p:nvPr>
        </p:nvSpPr>
        <p:spPr>
          <a:xfrm>
            <a:off x="457200" y="1600200"/>
            <a:ext cx="8229600" cy="5257800"/>
          </a:xfrm>
        </p:spPr>
        <p:txBody>
          <a:bodyPr>
            <a:normAutofit fontScale="70000" lnSpcReduction="20000"/>
          </a:bodyPr>
          <a:lstStyle/>
          <a:p>
            <a:r>
              <a:rPr lang="tr-TR" b="1" i="1" u="sng" dirty="0" smtClean="0"/>
              <a:t>İlişkisel araştırma yöntemi</a:t>
            </a:r>
            <a:r>
              <a:rPr lang="tr-TR" dirty="0" smtClean="0"/>
              <a:t>, değişkenler arasındaki ilişkileri belirlemek ve olası sonuçları tahmin etmek için </a:t>
            </a:r>
            <a:r>
              <a:rPr lang="tr-TR" dirty="0" smtClean="0"/>
              <a:t>kullanılır</a:t>
            </a:r>
            <a:r>
              <a:rPr lang="tr-TR" dirty="0" smtClean="0"/>
              <a:t>. Korelasyon iki değişken arasındaki ilişkidir. Korelasyon değeri -1 ile +1 arasında değişir. Korelasyon </a:t>
            </a:r>
            <a:r>
              <a:rPr lang="tr-TR" dirty="0" smtClean="0"/>
              <a:t>değeri -1 </a:t>
            </a:r>
            <a:r>
              <a:rPr lang="tr-TR" dirty="0" smtClean="0"/>
              <a:t>ile +1'e yaklaştıkça ilişki artar, sıfıra yaklaştıkça ilişki </a:t>
            </a:r>
            <a:r>
              <a:rPr lang="tr-TR" dirty="0" smtClean="0"/>
              <a:t>azalır. Korelasyon </a:t>
            </a:r>
            <a:r>
              <a:rPr lang="tr-TR" dirty="0" smtClean="0"/>
              <a:t>sıfır ise değişkenler arasında hiçbir </a:t>
            </a:r>
            <a:r>
              <a:rPr lang="tr-TR" dirty="0" smtClean="0"/>
              <a:t>ilişki yoktur.</a:t>
            </a:r>
            <a:endParaRPr lang="tr-TR" dirty="0" smtClean="0"/>
          </a:p>
          <a:p>
            <a:r>
              <a:rPr lang="tr-TR" b="1" dirty="0" smtClean="0"/>
              <a:t>Pozitif korelasyon</a:t>
            </a:r>
            <a:r>
              <a:rPr lang="tr-TR" dirty="0" smtClean="0"/>
              <a:t>, iki değişken arasında aynı yönde artma (+ +) ya da azalma (- -) </a:t>
            </a:r>
            <a:r>
              <a:rPr lang="tr-TR" dirty="0" smtClean="0"/>
              <a:t>olmasıdır.Örneğin </a:t>
            </a:r>
            <a:r>
              <a:rPr lang="tr-TR" dirty="0" smtClean="0"/>
              <a:t>dikkat ile öğrenme ilişkisi (+ +) şeklindedir. Dikkat arttıkça öğrenme de artar.</a:t>
            </a:r>
          </a:p>
          <a:p>
            <a:r>
              <a:rPr lang="tr-TR" b="1" dirty="0" smtClean="0"/>
              <a:t>Negatif korelasyon</a:t>
            </a:r>
            <a:r>
              <a:rPr lang="tr-TR" dirty="0" smtClean="0"/>
              <a:t>, iki değişken arasında zıt yönde artma (- +) ya da azalma (+ -) </a:t>
            </a:r>
            <a:r>
              <a:rPr lang="tr-TR" dirty="0" smtClean="0"/>
              <a:t>olmasıdır.Örneğin </a:t>
            </a:r>
            <a:r>
              <a:rPr lang="tr-TR" dirty="0" smtClean="0"/>
              <a:t>yorgunluk ile dikkat ilişkisi (+ -) şeklindedir. Yorgunluk arttıkça dikkat azalır.</a:t>
            </a:r>
          </a:p>
          <a:p>
            <a:r>
              <a:rPr lang="tr-TR" b="1" dirty="0" smtClean="0"/>
              <a:t>Nötr korelasyon</a:t>
            </a:r>
            <a:r>
              <a:rPr lang="tr-TR" dirty="0" smtClean="0"/>
              <a:t>, </a:t>
            </a:r>
            <a:r>
              <a:rPr lang="tr-TR" dirty="0" smtClean="0"/>
              <a:t> iki </a:t>
            </a:r>
            <a:r>
              <a:rPr lang="tr-TR" dirty="0" smtClean="0"/>
              <a:t>değişken arasında bir ilişki olmaması anlamına gelir ve “0 (sıfır)” sayısı </a:t>
            </a:r>
            <a:r>
              <a:rPr lang="tr-TR" dirty="0" smtClean="0"/>
              <a:t>ile ifade edilir. </a:t>
            </a:r>
            <a:r>
              <a:rPr lang="tr-TR" dirty="0" smtClean="0"/>
              <a:t>Örneğin boy ile zekâ ilişkisi 0’dır. Boy ile zekâ arasında ilişki yoktur.</a:t>
            </a:r>
          </a:p>
          <a:p>
            <a:r>
              <a:rPr lang="tr-TR" dirty="0" smtClean="0"/>
              <a:t>Korelasyonda başka değişkenlerin de etkisinin olabileceği unutulmamalıdır. Zekâ ile ders başarısı </a:t>
            </a:r>
            <a:r>
              <a:rPr lang="tr-TR" dirty="0" smtClean="0"/>
              <a:t>arasında pozitif </a:t>
            </a:r>
            <a:r>
              <a:rPr lang="tr-TR" dirty="0" smtClean="0"/>
              <a:t>bir korelasyon vardır ancak ders başarısının tek belirleyicisi zekâ değildir. Ders başarısında </a:t>
            </a:r>
            <a:r>
              <a:rPr lang="tr-TR" dirty="0" smtClean="0"/>
              <a:t>güdülenme, çalışma </a:t>
            </a:r>
            <a:r>
              <a:rPr lang="tr-TR" dirty="0" smtClean="0"/>
              <a:t>ve tekrar gibi değişkenler de etkilidir. Diğer koşullar sağlanmadığı sürece zekâ tek başına ders </a:t>
            </a:r>
            <a:r>
              <a:rPr lang="tr-TR" dirty="0" smtClean="0"/>
              <a:t>başarısını etkilemez</a:t>
            </a:r>
            <a:r>
              <a:rPr lang="tr-TR" dirty="0" smtClean="0"/>
              <a:t>.</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0648"/>
            <a:ext cx="8229600" cy="1080120"/>
          </a:xfrm>
        </p:spPr>
        <p:txBody>
          <a:bodyPr>
            <a:normAutofit/>
          </a:bodyPr>
          <a:lstStyle/>
          <a:p>
            <a:r>
              <a:rPr lang="tr-TR" dirty="0" smtClean="0"/>
              <a:t>Ç.PSİKOLOJİ ARAŞTIRMALARINDA UYGULANAN YÖNTEM VE TEKNİKLER</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b="1" i="1" u="sng" dirty="0" smtClean="0"/>
              <a:t>Deneysel Yöntem</a:t>
            </a:r>
            <a:r>
              <a:rPr lang="tr-TR" dirty="0" smtClean="0"/>
              <a:t>; </a:t>
            </a:r>
            <a:r>
              <a:rPr lang="tr-TR" dirty="0" err="1" smtClean="0"/>
              <a:t>Laboratuvar</a:t>
            </a:r>
            <a:r>
              <a:rPr lang="tr-TR" dirty="0" smtClean="0"/>
              <a:t> ortamında ya da </a:t>
            </a:r>
            <a:r>
              <a:rPr lang="tr-TR" dirty="0" err="1" smtClean="0"/>
              <a:t>laboratuvar</a:t>
            </a:r>
            <a:r>
              <a:rPr lang="tr-TR" dirty="0" smtClean="0"/>
              <a:t> dışındaki bir ortamda olaylar arasındaki sebep sonuç ilişkilerini </a:t>
            </a:r>
            <a:r>
              <a:rPr lang="tr-TR" dirty="0" smtClean="0"/>
              <a:t>belirlemeyi </a:t>
            </a:r>
            <a:r>
              <a:rPr lang="tr-TR" dirty="0" smtClean="0"/>
              <a:t>amaçlayan bir araştırma yöntemidir. Deney yönteminde araştırmacı etkisini araştırdığı koşulları </a:t>
            </a:r>
            <a:r>
              <a:rPr lang="tr-TR" dirty="0" smtClean="0"/>
              <a:t>değiştirir, diğer </a:t>
            </a:r>
            <a:r>
              <a:rPr lang="tr-TR" dirty="0" smtClean="0"/>
              <a:t>koşulları sabit tutar ve değişen koşulların incelenen konu üzerindeki etkisine bakar.</a:t>
            </a:r>
          </a:p>
          <a:p>
            <a:r>
              <a:rPr lang="tr-TR" dirty="0" smtClean="0"/>
              <a:t>Üzerinde deney yapılan organizmaya denek, gözlenebilen ve farklı değerler alabilen özelliklere de</a:t>
            </a:r>
            <a:r>
              <a:rPr lang="tr-TR" b="1" dirty="0" smtClean="0"/>
              <a:t> </a:t>
            </a:r>
            <a:r>
              <a:rPr lang="tr-TR" b="1" dirty="0" smtClean="0"/>
              <a:t>değişken </a:t>
            </a:r>
            <a:r>
              <a:rPr lang="tr-TR" dirty="0" smtClean="0"/>
              <a:t>denir</a:t>
            </a:r>
            <a:r>
              <a:rPr lang="tr-TR" dirty="0" smtClean="0"/>
              <a:t>.</a:t>
            </a:r>
          </a:p>
          <a:p>
            <a:r>
              <a:rPr lang="tr-TR" b="1" u="sng" dirty="0" smtClean="0"/>
              <a:t>Bağımsız değişken</a:t>
            </a:r>
            <a:r>
              <a:rPr lang="tr-TR" dirty="0" smtClean="0"/>
              <a:t>, deneyde etkisi araştırılan değişken yani deneyin nedenidir.</a:t>
            </a:r>
          </a:p>
          <a:p>
            <a:r>
              <a:rPr lang="tr-TR" b="1" u="sng" dirty="0" smtClean="0"/>
              <a:t>Bağımlı değişken</a:t>
            </a:r>
            <a:r>
              <a:rPr lang="tr-TR" dirty="0" smtClean="0"/>
              <a:t>, bağımsız değişkene bağlı olarak ortaya çıkan sonuç konumundaki değişkendir.</a:t>
            </a:r>
          </a:p>
          <a:p>
            <a:r>
              <a:rPr lang="tr-TR" b="1" u="sng" dirty="0" smtClean="0"/>
              <a:t>Deney grubu</a:t>
            </a:r>
            <a:r>
              <a:rPr lang="tr-TR" dirty="0" smtClean="0"/>
              <a:t>; üzerinde araştırma yapılan, bağımsız değişkenin uygulandığı gruptur.</a:t>
            </a:r>
          </a:p>
          <a:p>
            <a:r>
              <a:rPr lang="tr-TR" b="1" u="sng" dirty="0" smtClean="0"/>
              <a:t>Kontrol grubu</a:t>
            </a:r>
            <a:r>
              <a:rPr lang="tr-TR" dirty="0" smtClean="0"/>
              <a:t>; koşulları değiştirilmeyen, deney grubu verilerinin sonuçlarının karşılaştırılması için </a:t>
            </a:r>
            <a:r>
              <a:rPr lang="tr-TR" dirty="0" smtClean="0"/>
              <a:t>oluşturulan gruptur</a:t>
            </a:r>
            <a:r>
              <a:rPr lang="tr-TR" dirty="0" smtClean="0"/>
              <a:t>.</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Ç.PSİKOLOJİ ARAŞTIRMALARINDA UYGULANAN YÖNTEM VE TEKNİKLER</a:t>
            </a:r>
            <a:endParaRPr lang="tr-TR" dirty="0"/>
          </a:p>
        </p:txBody>
      </p:sp>
      <p:sp>
        <p:nvSpPr>
          <p:cNvPr id="3" name="2 İçerik Yer Tutucusu"/>
          <p:cNvSpPr>
            <a:spLocks noGrp="1"/>
          </p:cNvSpPr>
          <p:nvPr>
            <p:ph sz="quarter" idx="1"/>
          </p:nvPr>
        </p:nvSpPr>
        <p:spPr/>
        <p:txBody>
          <a:bodyPr>
            <a:normAutofit fontScale="92500" lnSpcReduction="20000"/>
          </a:bodyPr>
          <a:lstStyle/>
          <a:p>
            <a:r>
              <a:rPr lang="tr-TR" b="1" i="1" u="sng" dirty="0" smtClean="0"/>
              <a:t>Deneysel Yöntem</a:t>
            </a:r>
            <a:r>
              <a:rPr lang="tr-TR" dirty="0" smtClean="0"/>
              <a:t>; </a:t>
            </a:r>
            <a:r>
              <a:rPr lang="tr-TR" dirty="0" smtClean="0"/>
              <a:t> </a:t>
            </a:r>
            <a:r>
              <a:rPr lang="tr-TR" dirty="0" smtClean="0"/>
              <a:t>incelenmek istenen olay, araştırmacı tarafından önceden hazırlanan koşullarda </a:t>
            </a:r>
            <a:r>
              <a:rPr lang="tr-TR" dirty="0" smtClean="0"/>
              <a:t>oluşturulur</a:t>
            </a:r>
            <a:r>
              <a:rPr lang="tr-TR" dirty="0" smtClean="0"/>
              <a:t>. Deneysel yöntemin amacı olaylar arasındaki sebep sonuç ilişkilerini belirlemektir. Psikolojideki sebep </a:t>
            </a:r>
            <a:r>
              <a:rPr lang="tr-TR" dirty="0" smtClean="0"/>
              <a:t>sonuç ilişkileri</a:t>
            </a:r>
            <a:r>
              <a:rPr lang="tr-TR" dirty="0" smtClean="0"/>
              <a:t>, doğa bilimlerindeki kadar kesin değildir çünkü insan davranışlarını etkileyen pek çok değişken söz </a:t>
            </a:r>
            <a:r>
              <a:rPr lang="tr-TR" dirty="0" smtClean="0"/>
              <a:t>konusudur</a:t>
            </a:r>
            <a:r>
              <a:rPr lang="tr-TR" dirty="0" smtClean="0"/>
              <a:t>. Bu değişkenlerin her biri farklı bireyleri farklı şekilde etkiler. </a:t>
            </a:r>
            <a:endParaRPr lang="tr-TR" dirty="0" smtClean="0"/>
          </a:p>
          <a:p>
            <a:r>
              <a:rPr lang="tr-TR" dirty="0" smtClean="0"/>
              <a:t>Örneğin </a:t>
            </a:r>
            <a:r>
              <a:rPr lang="tr-TR" dirty="0" smtClean="0"/>
              <a:t>deneysel yöntemde değişkenler </a:t>
            </a:r>
            <a:r>
              <a:rPr lang="tr-TR" dirty="0" smtClean="0"/>
              <a:t>arasında </a:t>
            </a:r>
            <a:r>
              <a:rPr lang="tr-TR" dirty="0" smtClean="0"/>
              <a:t>neden sonuç ilişkisi kurulurken ilişkisel yöntemde değişkenler arasındaki ilişkinin düzeyi ve yönü </a:t>
            </a:r>
            <a:r>
              <a:rPr lang="tr-TR" dirty="0" smtClean="0"/>
              <a:t>belirlenir.</a:t>
            </a:r>
          </a:p>
          <a:p>
            <a:r>
              <a:rPr lang="tr-TR" dirty="0" smtClean="0"/>
              <a:t>Psikoloji </a:t>
            </a:r>
            <a:r>
              <a:rPr lang="tr-TR" dirty="0" smtClean="0"/>
              <a:t>biliminde kullanılan araştırma yöntemlerinin güvenilir olması için kullanılan yöntemin araştırılan </a:t>
            </a:r>
            <a:r>
              <a:rPr lang="tr-TR" dirty="0" smtClean="0"/>
              <a:t>konuya ve </a:t>
            </a:r>
            <a:r>
              <a:rPr lang="tr-TR" dirty="0" smtClean="0"/>
              <a:t>araştırmanın amacına uygun olması gerekir.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936104"/>
          </a:xfrm>
        </p:spPr>
        <p:txBody>
          <a:bodyPr>
            <a:normAutofit fontScale="90000"/>
          </a:bodyPr>
          <a:lstStyle/>
          <a:p>
            <a:r>
              <a:rPr lang="tr-TR" dirty="0" smtClean="0"/>
              <a:t>D. PSİKOLOJİ ARAŞTIRMALARINDA UYULMASI GEREKEN ETİK KURALLAR</a:t>
            </a:r>
            <a:endParaRPr lang="tr-TR" dirty="0"/>
          </a:p>
        </p:txBody>
      </p:sp>
      <p:sp>
        <p:nvSpPr>
          <p:cNvPr id="3" name="2 İçerik Yer Tutucusu"/>
          <p:cNvSpPr>
            <a:spLocks noGrp="1"/>
          </p:cNvSpPr>
          <p:nvPr>
            <p:ph sz="quarter" idx="1"/>
          </p:nvPr>
        </p:nvSpPr>
        <p:spPr>
          <a:xfrm>
            <a:off x="457200" y="1268760"/>
            <a:ext cx="8229600" cy="6048672"/>
          </a:xfrm>
        </p:spPr>
        <p:txBody>
          <a:bodyPr>
            <a:normAutofit fontScale="47500" lnSpcReduction="20000"/>
          </a:bodyPr>
          <a:lstStyle/>
          <a:p>
            <a:endParaRPr lang="tr-TR" dirty="0" smtClean="0"/>
          </a:p>
          <a:p>
            <a:r>
              <a:rPr lang="tr-TR" dirty="0" smtClean="0"/>
              <a:t>Bilimsel </a:t>
            </a:r>
            <a:r>
              <a:rPr lang="tr-TR" dirty="0" smtClean="0"/>
              <a:t>bir araştırma yapabilmenin ilk koşulu bilimsel bir tutuma ve etik ilkelere sahip olmaktır. Bu etik </a:t>
            </a:r>
            <a:r>
              <a:rPr lang="tr-TR" dirty="0" smtClean="0"/>
              <a:t>ilkeler, evrensel </a:t>
            </a:r>
            <a:r>
              <a:rPr lang="tr-TR" dirty="0" smtClean="0"/>
              <a:t>olarak kabul gören ahlak ilkeleridir</a:t>
            </a:r>
            <a:r>
              <a:rPr lang="tr-TR" dirty="0" smtClean="0"/>
              <a:t>.</a:t>
            </a:r>
          </a:p>
          <a:p>
            <a:r>
              <a:rPr lang="tr-TR" b="1" i="1" u="sng" dirty="0" smtClean="0"/>
              <a:t>Hayvanlar Üzerinde Yapılan Araştırmalarda Uyulması Gereken Etik İlkeler</a:t>
            </a:r>
          </a:p>
          <a:p>
            <a:r>
              <a:rPr lang="tr-TR" dirty="0" smtClean="0"/>
              <a:t>• Bilimsel araştırmalarda kullanılması zorunlu olan deney hayvanlarına kötü muamele edilmesini </a:t>
            </a:r>
            <a:r>
              <a:rPr lang="tr-TR" dirty="0" smtClean="0"/>
              <a:t>engellemek</a:t>
            </a:r>
          </a:p>
          <a:p>
            <a:r>
              <a:rPr lang="tr-TR" dirty="0" smtClean="0"/>
              <a:t>• </a:t>
            </a:r>
            <a:r>
              <a:rPr lang="tr-TR" dirty="0" smtClean="0"/>
              <a:t>Yapılacak deneyin önemsiz ve gereksiz olduğu kanaatine varıldığında, canlının acı hissedebileceği bir</a:t>
            </a:r>
          </a:p>
          <a:p>
            <a:r>
              <a:rPr lang="tr-TR" dirty="0" smtClean="0"/>
              <a:t>deneyin yapılmasına izin vermemek</a:t>
            </a:r>
            <a:r>
              <a:rPr lang="tr-TR" dirty="0" smtClean="0"/>
              <a:t>.</a:t>
            </a:r>
            <a:endParaRPr lang="tr-TR" dirty="0" smtClean="0"/>
          </a:p>
          <a:p>
            <a:r>
              <a:rPr lang="tr-TR" dirty="0" smtClean="0"/>
              <a:t>• Ağır acı, stres ya da buna denk eziyet veren deneylerde bir hayvanın bir defadan fazla kullanılmamasını</a:t>
            </a:r>
          </a:p>
          <a:p>
            <a:r>
              <a:rPr lang="tr-TR" dirty="0" smtClean="0"/>
              <a:t>sağlamak. Zorunlu olarak kullanılması gerekiyorsa bunu sağlam bilimsel gerekçelere dayandırmak.</a:t>
            </a:r>
          </a:p>
          <a:p>
            <a:r>
              <a:rPr lang="tr-TR" dirty="0" smtClean="0"/>
              <a:t>• Bilimsel açıdan güvenilir verinin, hayvanlara mümkün olduğu kadar az acı çektirerek ve onları en az strese</a:t>
            </a:r>
          </a:p>
          <a:p>
            <a:r>
              <a:rPr lang="tr-TR" dirty="0" smtClean="0"/>
              <a:t>sokarak elde edilmesini sağlamak.</a:t>
            </a:r>
          </a:p>
          <a:p>
            <a:r>
              <a:rPr lang="tr-TR" dirty="0" smtClean="0"/>
              <a:t>• Araştırmalar süresince kullanılan deney hayvanlarına türüne uygun ortam hazırlamak ve hayvanlara en iyi</a:t>
            </a:r>
          </a:p>
          <a:p>
            <a:r>
              <a:rPr lang="tr-TR" dirty="0" smtClean="0"/>
              <a:t>fizyolojik ve çevresel şartları temin etmek.</a:t>
            </a:r>
          </a:p>
          <a:p>
            <a:r>
              <a:rPr lang="tr-TR" dirty="0" smtClean="0"/>
              <a:t>• Canlı hayvanlarda yapılacak deney amaçlı çalışmaların sorumlu veteriner hekim gözetiminde yapılmasını</a:t>
            </a:r>
          </a:p>
          <a:p>
            <a:r>
              <a:rPr lang="tr-TR" dirty="0" smtClean="0"/>
              <a:t>sağlamak.</a:t>
            </a:r>
          </a:p>
          <a:p>
            <a:r>
              <a:rPr lang="tr-TR" dirty="0" smtClean="0"/>
              <a:t>• Araştırılan bilginin elde edilmesinde geçerliliği ispatlanmış alternatif yöntemler varsa hayvan deneylerini</a:t>
            </a:r>
          </a:p>
          <a:p>
            <a:r>
              <a:rPr lang="tr-TR" dirty="0" smtClean="0"/>
              <a:t>etik olarak uygun görmemek. Ayrıntılı olarak daha önceden yapılmış deneylerin tekrar edilmesine engel</a:t>
            </a:r>
          </a:p>
          <a:p>
            <a:r>
              <a:rPr lang="tr-TR" dirty="0" smtClean="0"/>
              <a:t>olmak.</a:t>
            </a:r>
          </a:p>
          <a:p>
            <a:r>
              <a:rPr lang="tr-TR" dirty="0" smtClean="0"/>
              <a:t>• Deney için en uygun hayvan türünün ve yöntemin seçilmesini, bilimsel olarak anlamlı sonuç verebilecek en</a:t>
            </a:r>
          </a:p>
          <a:p>
            <a:r>
              <a:rPr lang="tr-TR" dirty="0" smtClean="0"/>
              <a:t>az sayıda hayvan kullanılmasını sağlamak.</a:t>
            </a:r>
          </a:p>
          <a:p>
            <a:r>
              <a:rPr lang="tr-TR" dirty="0" smtClean="0"/>
              <a:t>• Deney hayvanlarına gereksiz acı ve ağrı verecek deneylerde uygun ağrı kesici ve anestezi kullanılmasını</a:t>
            </a:r>
          </a:p>
          <a:p>
            <a:r>
              <a:rPr lang="tr-TR" dirty="0" smtClean="0"/>
              <a:t>sağlamak.</a:t>
            </a:r>
          </a:p>
          <a:p>
            <a:r>
              <a:rPr lang="tr-TR" dirty="0" smtClean="0"/>
              <a:t>• Şiddetli ve sürekli ağrı çeken veya normal hayatını sürdüremeyecek duruma gelen deney hayvanları ile</a:t>
            </a:r>
          </a:p>
          <a:p>
            <a:r>
              <a:rPr lang="tr-TR" dirty="0" smtClean="0"/>
              <a:t>sağlık açısından çevresi için risk oluşturabilecek deney hayvanlarının insancıl bir metotla yaşamlarına son</a:t>
            </a:r>
          </a:p>
          <a:p>
            <a:r>
              <a:rPr lang="tr-TR" dirty="0" smtClean="0"/>
              <a:t>verilmesini sağlamak.</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PSİKOLOJİ;</a:t>
            </a:r>
            <a:br>
              <a:rPr lang="tr-TR" dirty="0" smtClean="0"/>
            </a:br>
            <a:endParaRPr lang="tr-TR" dirty="0"/>
          </a:p>
        </p:txBody>
      </p:sp>
      <p:sp>
        <p:nvSpPr>
          <p:cNvPr id="3" name="2 İçerik Yer Tutucusu"/>
          <p:cNvSpPr>
            <a:spLocks noGrp="1"/>
          </p:cNvSpPr>
          <p:nvPr>
            <p:ph sz="quarter" idx="1"/>
          </p:nvPr>
        </p:nvSpPr>
        <p:spPr/>
        <p:txBody>
          <a:bodyPr>
            <a:normAutofit fontScale="92500"/>
          </a:bodyPr>
          <a:lstStyle/>
          <a:p>
            <a:r>
              <a:rPr lang="tr-TR" dirty="0" smtClean="0"/>
              <a:t>Psikoloji sözcüğü Yunanca </a:t>
            </a:r>
            <a:r>
              <a:rPr lang="tr-TR" dirty="0" err="1" smtClean="0"/>
              <a:t>p</a:t>
            </a:r>
            <a:r>
              <a:rPr lang="tr-TR" dirty="0" err="1" smtClean="0"/>
              <a:t>syche</a:t>
            </a:r>
            <a:r>
              <a:rPr lang="tr-TR" dirty="0" smtClean="0"/>
              <a:t> (</a:t>
            </a:r>
            <a:r>
              <a:rPr lang="tr-TR" dirty="0" err="1" smtClean="0"/>
              <a:t>psike</a:t>
            </a:r>
            <a:r>
              <a:rPr lang="tr-TR" dirty="0" smtClean="0"/>
              <a:t>, ruh, nefes, zihin) ve logos (düzenli söz, bilgi)terimlerinden oluşur. Kelime olarak karşılığı Ruh Bilgisidir.</a:t>
            </a:r>
          </a:p>
          <a:p>
            <a:r>
              <a:rPr lang="tr-TR" dirty="0" smtClean="0"/>
              <a:t>Psikoloji, organizmanın gözlenebilir ve ölçülebilir davranışlarını inceleyen pozitif bir bilimdir.</a:t>
            </a:r>
          </a:p>
          <a:p>
            <a:r>
              <a:rPr lang="tr-TR" dirty="0" smtClean="0"/>
              <a:t>ORGANİZMA, canlı bir varlığı oluşturan organların uyumlu bütünlüğüdür. İnsan, hayvan ve bitkiler birer organizmadır.</a:t>
            </a:r>
          </a:p>
          <a:p>
            <a:r>
              <a:rPr lang="tr-TR" dirty="0" smtClean="0"/>
              <a:t>DAVRANIŞ, içten veya dıştan gelen etkilere karşı organizmanın yaptığı tepkidir. Bu tepki, görülebilen veya işitilebilen, konuşmayı da kapsayan vücut hareketleri olabileceği gibi onlar kadar kolay gözlenemeyen duygular, düşünceler de olabilir.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 PSİKOLOJİ ARAŞTIRMALARINDA UYULMASI GEREKEN ETİK KURALLAR</a:t>
            </a:r>
            <a:endParaRPr lang="tr-TR" dirty="0"/>
          </a:p>
        </p:txBody>
      </p:sp>
      <p:sp>
        <p:nvSpPr>
          <p:cNvPr id="3" name="2 İçerik Yer Tutucusu"/>
          <p:cNvSpPr>
            <a:spLocks noGrp="1"/>
          </p:cNvSpPr>
          <p:nvPr>
            <p:ph sz="quarter" idx="1"/>
          </p:nvPr>
        </p:nvSpPr>
        <p:spPr>
          <a:xfrm>
            <a:off x="457200" y="1412776"/>
            <a:ext cx="8229600" cy="5256584"/>
          </a:xfrm>
        </p:spPr>
        <p:txBody>
          <a:bodyPr>
            <a:normAutofit fontScale="55000" lnSpcReduction="20000"/>
          </a:bodyPr>
          <a:lstStyle/>
          <a:p>
            <a:endParaRPr lang="tr-TR" b="1" i="1" u="sng" dirty="0" smtClean="0"/>
          </a:p>
          <a:p>
            <a:endParaRPr lang="tr-TR" b="1" i="1" u="sng" dirty="0" smtClean="0"/>
          </a:p>
          <a:p>
            <a:r>
              <a:rPr lang="tr-TR" b="1" i="1" u="sng" dirty="0" smtClean="0"/>
              <a:t>İnsanlar </a:t>
            </a:r>
            <a:r>
              <a:rPr lang="tr-TR" b="1" i="1" u="sng" dirty="0" smtClean="0"/>
              <a:t>Üzerinde Yapılan Araştırmalarda Uyulması Gereken Etik İlkeler</a:t>
            </a:r>
          </a:p>
          <a:p>
            <a:endParaRPr lang="tr-TR" dirty="0" smtClean="0"/>
          </a:p>
          <a:p>
            <a:r>
              <a:rPr lang="tr-TR" dirty="0" smtClean="0"/>
              <a:t>• </a:t>
            </a:r>
            <a:r>
              <a:rPr lang="tr-TR" dirty="0" smtClean="0"/>
              <a:t>Araştırmada ses ya da görüntü kaydı yapılacaksa önce araştırmaya katılan kişilerden izin alınmalıdır</a:t>
            </a:r>
            <a:r>
              <a:rPr lang="tr-TR" dirty="0" smtClean="0"/>
              <a:t>.</a:t>
            </a:r>
          </a:p>
          <a:p>
            <a:r>
              <a:rPr lang="tr-TR" dirty="0" smtClean="0"/>
              <a:t>• </a:t>
            </a:r>
            <a:r>
              <a:rPr lang="tr-TR" dirty="0" smtClean="0"/>
              <a:t>Yeteri kadar veri toplamadan genel yargılarda bulunmaktan kaçınılmalıdır.</a:t>
            </a:r>
          </a:p>
          <a:p>
            <a:r>
              <a:rPr lang="tr-TR" dirty="0" smtClean="0"/>
              <a:t>• Araştırmalarda elde edilen istatistiksel veriler değiştirilmemelidir.</a:t>
            </a:r>
          </a:p>
          <a:p>
            <a:r>
              <a:rPr lang="tr-TR" dirty="0" smtClean="0"/>
              <a:t>• Katılımcılara araştırmanın özellikleri, yapılış şekli ve sonuçları ile ilgili her aşamada bilgi verilmelidir.</a:t>
            </a:r>
          </a:p>
          <a:p>
            <a:r>
              <a:rPr lang="tr-TR" dirty="0" smtClean="0"/>
              <a:t>• Araştırma sürecinin katılımcılara fiziksel ya da ruhsal zarar verebileceği durumlarda bu zararı en</a:t>
            </a:r>
          </a:p>
          <a:p>
            <a:r>
              <a:rPr lang="tr-TR" dirty="0" smtClean="0"/>
              <a:t>aza indirmek için çaba sarf edilmelidir. Araştırmalar katılımcıların en az riske girecekleri biçimde</a:t>
            </a:r>
          </a:p>
          <a:p>
            <a:r>
              <a:rPr lang="tr-TR" dirty="0" smtClean="0"/>
              <a:t>düzenlenmelidir.</a:t>
            </a:r>
          </a:p>
          <a:p>
            <a:r>
              <a:rPr lang="tr-TR" dirty="0" smtClean="0"/>
              <a:t>• Gönüllü katılımcılar istedikleri zaman araştırmadan çekilebilmelidir.</a:t>
            </a:r>
          </a:p>
          <a:p>
            <a:r>
              <a:rPr lang="tr-TR" dirty="0" smtClean="0"/>
              <a:t>• Deneye katılanların “özel hayatın gizliliği” hakkı korunmalıdır</a:t>
            </a:r>
            <a:r>
              <a:rPr lang="tr-TR" dirty="0" smtClean="0"/>
              <a:t>.</a:t>
            </a:r>
          </a:p>
          <a:p>
            <a:endParaRPr lang="tr-TR" dirty="0" smtClean="0"/>
          </a:p>
          <a:p>
            <a:r>
              <a:rPr lang="tr-TR" dirty="0" smtClean="0"/>
              <a:t>İnsanlar üzerinde yapılan araştırmalarda iş sağlığı ve güvenliği önemlidir. İş sağlığı ve güvenliği iş </a:t>
            </a:r>
            <a:r>
              <a:rPr lang="tr-TR" dirty="0" smtClean="0"/>
              <a:t>yerindeki koşulların </a:t>
            </a:r>
            <a:r>
              <a:rPr lang="tr-TR" dirty="0" smtClean="0"/>
              <a:t>ve yapılan işin, çalışanların fiziksel ve ruhsal durumlarında yarattığı olumsuz etkilerinin en aza </a:t>
            </a:r>
            <a:r>
              <a:rPr lang="tr-TR" dirty="0" smtClean="0"/>
              <a:t>indirilmesi </a:t>
            </a:r>
            <a:r>
              <a:rPr lang="tr-TR" dirty="0" smtClean="0"/>
              <a:t>veya ortadan kaldırılması konularını kapsar. Bugün iş sağlığı ve güvenliği konusu kanun ile yasal </a:t>
            </a:r>
            <a:r>
              <a:rPr lang="tr-TR" dirty="0" smtClean="0"/>
              <a:t>temele dayandırılmıştır</a:t>
            </a:r>
            <a:r>
              <a:rPr lang="tr-TR" dirty="0" smtClean="0"/>
              <a:t>.</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634082"/>
          </a:xfrm>
        </p:spPr>
        <p:txBody>
          <a:bodyPr/>
          <a:lstStyle/>
          <a:p>
            <a:r>
              <a:rPr lang="tr-TR" dirty="0" smtClean="0"/>
              <a:t>E.PSİKOLOJİNİN </a:t>
            </a:r>
            <a:r>
              <a:rPr lang="tr-TR" dirty="0" smtClean="0"/>
              <a:t>ALT </a:t>
            </a:r>
            <a:r>
              <a:rPr lang="tr-TR" dirty="0" smtClean="0"/>
              <a:t>DALLARI</a:t>
            </a:r>
            <a:endParaRPr lang="tr-TR" dirty="0"/>
          </a:p>
        </p:txBody>
      </p:sp>
      <p:sp>
        <p:nvSpPr>
          <p:cNvPr id="3" name="2 İçerik Yer Tutucusu"/>
          <p:cNvSpPr>
            <a:spLocks noGrp="1"/>
          </p:cNvSpPr>
          <p:nvPr>
            <p:ph sz="quarter" idx="1"/>
          </p:nvPr>
        </p:nvSpPr>
        <p:spPr>
          <a:xfrm>
            <a:off x="457200" y="1196752"/>
            <a:ext cx="8229600" cy="5328592"/>
          </a:xfrm>
        </p:spPr>
        <p:txBody>
          <a:bodyPr>
            <a:normAutofit fontScale="85000" lnSpcReduction="10000"/>
          </a:bodyPr>
          <a:lstStyle/>
          <a:p>
            <a:r>
              <a:rPr lang="nn-NO" b="1" i="1" u="sng" dirty="0" smtClean="0"/>
              <a:t>Psikolojinin Temel Bilim Alt </a:t>
            </a:r>
            <a:r>
              <a:rPr lang="nn-NO" b="1" i="1" u="sng" dirty="0" smtClean="0"/>
              <a:t>Dalları</a:t>
            </a:r>
            <a:r>
              <a:rPr lang="tr-TR" b="1" i="1" u="sng" dirty="0" smtClean="0"/>
              <a:t>;</a:t>
            </a:r>
          </a:p>
          <a:p>
            <a:endParaRPr lang="tr-TR" b="1" i="1" u="sng" dirty="0" smtClean="0"/>
          </a:p>
          <a:p>
            <a:r>
              <a:rPr lang="tr-TR" b="1" i="1" dirty="0" smtClean="0"/>
              <a:t>Deneysel psikoloji, </a:t>
            </a:r>
            <a:r>
              <a:rPr lang="tr-TR" dirty="0" smtClean="0"/>
              <a:t>insan davranışlarını anlamak için deneysel </a:t>
            </a:r>
            <a:r>
              <a:rPr lang="tr-TR" dirty="0" smtClean="0"/>
              <a:t>yöntem ve </a:t>
            </a:r>
            <a:r>
              <a:rPr lang="tr-TR" dirty="0" smtClean="0"/>
              <a:t>tekniklerle araştırmaların yapıldığı alandır. Bu deneysel yöntemler, </a:t>
            </a:r>
            <a:r>
              <a:rPr lang="tr-TR" dirty="0" smtClean="0"/>
              <a:t>neden </a:t>
            </a:r>
            <a:r>
              <a:rPr lang="tr-TR" dirty="0" smtClean="0"/>
              <a:t>sonuç bağı kurmaya ve açıklamaya dayanır. Deneysel psikolojide; </a:t>
            </a:r>
            <a:r>
              <a:rPr lang="tr-TR" dirty="0" smtClean="0"/>
              <a:t>duyum</a:t>
            </a:r>
            <a:r>
              <a:rPr lang="tr-TR" dirty="0" smtClean="0"/>
              <a:t>, algı, bellek, öğrenme, güdü, duygu gibi konularda çalışmalar yapılır</a:t>
            </a:r>
            <a:r>
              <a:rPr lang="tr-TR" dirty="0" smtClean="0"/>
              <a:t>.</a:t>
            </a:r>
            <a:endParaRPr lang="tr-TR" dirty="0" smtClean="0"/>
          </a:p>
          <a:p>
            <a:r>
              <a:rPr lang="tr-TR" b="1" i="1" dirty="0" smtClean="0"/>
              <a:t>Bilişsel psikoloji</a:t>
            </a:r>
            <a:r>
              <a:rPr lang="tr-TR" dirty="0" smtClean="0"/>
              <a:t>; algılama, dikkat, bellek, dil, düşünme gibi zihinsel </a:t>
            </a:r>
            <a:r>
              <a:rPr lang="tr-TR" dirty="0" smtClean="0"/>
              <a:t>süreçleri </a:t>
            </a:r>
            <a:r>
              <a:rPr lang="tr-TR" dirty="0" smtClean="0"/>
              <a:t>inceleyen alandır</a:t>
            </a:r>
            <a:r>
              <a:rPr lang="tr-TR" dirty="0" smtClean="0"/>
              <a:t>.</a:t>
            </a:r>
          </a:p>
          <a:p>
            <a:r>
              <a:rPr lang="tr-TR" b="1" i="1" dirty="0" smtClean="0"/>
              <a:t>Gelişim psikolojisi</a:t>
            </a:r>
            <a:r>
              <a:rPr lang="tr-TR" dirty="0" smtClean="0"/>
              <a:t>, döllenmeden ölüme kadar devam eden </a:t>
            </a:r>
            <a:r>
              <a:rPr lang="tr-TR" dirty="0" smtClean="0"/>
              <a:t>ruhsal,bilişsel</a:t>
            </a:r>
            <a:r>
              <a:rPr lang="tr-TR" dirty="0" smtClean="0"/>
              <a:t>, fiziksel ve sosyal gelişmeleri, değişmeleri ve dönemleri yaşa </a:t>
            </a:r>
            <a:r>
              <a:rPr lang="tr-TR" dirty="0" smtClean="0"/>
              <a:t>bağlı olarak </a:t>
            </a:r>
            <a:r>
              <a:rPr lang="tr-TR" dirty="0" smtClean="0"/>
              <a:t>inceleyen alandır</a:t>
            </a:r>
            <a:r>
              <a:rPr lang="tr-TR" dirty="0" smtClean="0"/>
              <a:t>.</a:t>
            </a:r>
            <a:endParaRPr lang="tr-TR" dirty="0" smtClean="0"/>
          </a:p>
          <a:p>
            <a:r>
              <a:rPr lang="tr-TR" b="1" i="1" dirty="0" smtClean="0"/>
              <a:t>Sosyal psikoloji</a:t>
            </a:r>
            <a:r>
              <a:rPr lang="tr-TR" dirty="0" smtClean="0"/>
              <a:t>, insanın toplum içindeki davranışlarını konu alır. </a:t>
            </a:r>
            <a:r>
              <a:rPr lang="tr-TR" dirty="0" smtClean="0"/>
              <a:t>Sosyoloji </a:t>
            </a:r>
            <a:r>
              <a:rPr lang="tr-TR" dirty="0" smtClean="0"/>
              <a:t>ile psikolojinin ortak alanıdır. Birey grup ilişkisi, grubun birey </a:t>
            </a:r>
            <a:r>
              <a:rPr lang="tr-TR" dirty="0" smtClean="0"/>
              <a:t>davranışları </a:t>
            </a:r>
            <a:r>
              <a:rPr lang="tr-TR" dirty="0" smtClean="0"/>
              <a:t>üzerindeki etkisi, sosyal uyum, moda, kamuoyu, propaganda, </a:t>
            </a:r>
            <a:r>
              <a:rPr lang="tr-TR" dirty="0" smtClean="0"/>
              <a:t>sosyal etki</a:t>
            </a:r>
            <a:r>
              <a:rPr lang="tr-TR" dirty="0" smtClean="0"/>
              <a:t>, ikna, uyma, liderlik gibi konular sosyal psikolojinin alanına girer.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06090"/>
          </a:xfrm>
        </p:spPr>
        <p:txBody>
          <a:bodyPr/>
          <a:lstStyle/>
          <a:p>
            <a:r>
              <a:rPr lang="tr-TR" dirty="0" smtClean="0"/>
              <a:t>E.PSİKOLOJİNİN ALT DALLARI</a:t>
            </a:r>
            <a:endParaRPr lang="tr-TR" dirty="0"/>
          </a:p>
        </p:txBody>
      </p:sp>
      <p:sp>
        <p:nvSpPr>
          <p:cNvPr id="3" name="2 İçerik Yer Tutucusu"/>
          <p:cNvSpPr>
            <a:spLocks noGrp="1"/>
          </p:cNvSpPr>
          <p:nvPr>
            <p:ph sz="quarter" idx="1"/>
          </p:nvPr>
        </p:nvSpPr>
        <p:spPr>
          <a:xfrm>
            <a:off x="457200" y="1196752"/>
            <a:ext cx="8229600" cy="5400600"/>
          </a:xfrm>
        </p:spPr>
        <p:txBody>
          <a:bodyPr>
            <a:normAutofit fontScale="62500" lnSpcReduction="20000"/>
          </a:bodyPr>
          <a:lstStyle/>
          <a:p>
            <a:r>
              <a:rPr lang="tr-TR" b="1" i="1" u="sng" dirty="0" smtClean="0"/>
              <a:t>Psikolojinin Uygulamalı Alt Dalları;</a:t>
            </a:r>
          </a:p>
          <a:p>
            <a:endParaRPr lang="tr-TR" b="1" i="1" u="sng" dirty="0" smtClean="0"/>
          </a:p>
          <a:p>
            <a:r>
              <a:rPr lang="tr-TR" b="1" i="1" dirty="0" smtClean="0"/>
              <a:t>Klinik psikoloji</a:t>
            </a:r>
            <a:r>
              <a:rPr lang="tr-TR" dirty="0" smtClean="0"/>
              <a:t>, ruhsal rahatsızlıklar ve davranış bozuklukları </a:t>
            </a:r>
            <a:r>
              <a:rPr lang="tr-TR" dirty="0" smtClean="0"/>
              <a:t>üzerinde çalışmaların </a:t>
            </a:r>
            <a:r>
              <a:rPr lang="tr-TR" dirty="0" smtClean="0"/>
              <a:t>yapıldığı alandır. Psikolojinin tıbba uygulanmasıdır. Klinik </a:t>
            </a:r>
            <a:r>
              <a:rPr lang="tr-TR" dirty="0" smtClean="0"/>
              <a:t>psikologlar </a:t>
            </a:r>
            <a:r>
              <a:rPr lang="tr-TR" dirty="0" smtClean="0"/>
              <a:t>gerekli görülen durumlarda psikiyatrlarla birlikte </a:t>
            </a:r>
            <a:r>
              <a:rPr lang="tr-TR" dirty="0" smtClean="0"/>
              <a:t>çalışırlar.</a:t>
            </a:r>
          </a:p>
          <a:p>
            <a:r>
              <a:rPr lang="tr-TR" b="1" i="1" dirty="0" smtClean="0"/>
              <a:t>Sağlık </a:t>
            </a:r>
            <a:r>
              <a:rPr lang="tr-TR" b="1" i="1" dirty="0" smtClean="0"/>
              <a:t>psikolojisi</a:t>
            </a:r>
            <a:r>
              <a:rPr lang="tr-TR" dirty="0" smtClean="0"/>
              <a:t>, fiziksel sağlıkla ilgili birçok konuda sağlığı </a:t>
            </a:r>
            <a:r>
              <a:rPr lang="tr-TR" dirty="0" smtClean="0"/>
              <a:t>korumayı </a:t>
            </a:r>
            <a:r>
              <a:rPr lang="tr-TR" dirty="0" smtClean="0"/>
              <a:t>ve iyileşme sürecini kolaylaştırmayı amaçlar. Tedavi süreci boyunca </a:t>
            </a:r>
            <a:r>
              <a:rPr lang="tr-TR" dirty="0" err="1" smtClean="0"/>
              <a:t>hemMhastanın</a:t>
            </a:r>
            <a:r>
              <a:rPr lang="tr-TR" dirty="0" smtClean="0"/>
              <a:t> </a:t>
            </a:r>
            <a:r>
              <a:rPr lang="tr-TR" dirty="0" smtClean="0"/>
              <a:t>hem de hasta yakınlarının yaşam kalitesini arttıran, hastalıkla </a:t>
            </a:r>
            <a:r>
              <a:rPr lang="tr-TR" dirty="0" smtClean="0"/>
              <a:t>baş etmelerini </a:t>
            </a:r>
            <a:r>
              <a:rPr lang="tr-TR" dirty="0" smtClean="0"/>
              <a:t>kolaylaştıran çalışmalar yapar. Genellikle onkoloji </a:t>
            </a:r>
            <a:r>
              <a:rPr lang="tr-TR" dirty="0" smtClean="0"/>
              <a:t>merkezleri, nöroloji</a:t>
            </a:r>
            <a:r>
              <a:rPr lang="tr-TR" dirty="0" smtClean="0"/>
              <a:t>, çocuk cerrahisi ve sağlığı gibi alanlar ile diyaliz ve tüp bebek </a:t>
            </a:r>
            <a:r>
              <a:rPr lang="tr-TR" dirty="0" smtClean="0"/>
              <a:t>merkezlerinde </a:t>
            </a:r>
            <a:r>
              <a:rPr lang="tr-TR" dirty="0" smtClean="0"/>
              <a:t>hizmet </a:t>
            </a:r>
            <a:r>
              <a:rPr lang="tr-TR" dirty="0" smtClean="0"/>
              <a:t>verir. </a:t>
            </a:r>
          </a:p>
          <a:p>
            <a:r>
              <a:rPr lang="tr-TR" b="1" i="1" dirty="0" smtClean="0"/>
              <a:t>Trafik </a:t>
            </a:r>
            <a:r>
              <a:rPr lang="tr-TR" b="1" i="1" dirty="0" smtClean="0"/>
              <a:t>psikolojisi</a:t>
            </a:r>
            <a:r>
              <a:rPr lang="tr-TR" dirty="0" smtClean="0"/>
              <a:t>, sürücülerin trafikte kazalara neden olan </a:t>
            </a:r>
            <a:r>
              <a:rPr lang="tr-TR" dirty="0" smtClean="0"/>
              <a:t>davranışlarını </a:t>
            </a:r>
            <a:r>
              <a:rPr lang="tr-TR" dirty="0" smtClean="0"/>
              <a:t>tespit ederek bu davranışların altında yatan psikolojik süreçleri </a:t>
            </a:r>
            <a:r>
              <a:rPr lang="tr-TR" dirty="0" smtClean="0"/>
              <a:t>bilimsel açıdan </a:t>
            </a:r>
            <a:r>
              <a:rPr lang="tr-TR" dirty="0" smtClean="0"/>
              <a:t>inceler ve trafik kazalarını azaltmak için çalışmalar </a:t>
            </a:r>
            <a:r>
              <a:rPr lang="tr-TR" dirty="0" smtClean="0"/>
              <a:t>yapar.</a:t>
            </a:r>
          </a:p>
          <a:p>
            <a:r>
              <a:rPr lang="tr-TR" b="1" i="1" dirty="0" smtClean="0"/>
              <a:t>Spor </a:t>
            </a:r>
            <a:r>
              <a:rPr lang="tr-TR" b="1" i="1" dirty="0" smtClean="0"/>
              <a:t>psikolojisi</a:t>
            </a:r>
            <a:r>
              <a:rPr lang="tr-TR" dirty="0" smtClean="0"/>
              <a:t>, sporun zihinsel boyutu ile ilgilenir. Sporcuların </a:t>
            </a:r>
            <a:r>
              <a:rPr lang="tr-TR" dirty="0" smtClean="0"/>
              <a:t>davranışlarını </a:t>
            </a:r>
            <a:r>
              <a:rPr lang="tr-TR" dirty="0" smtClean="0"/>
              <a:t>ve düşüncelerini tüm ayrıntılarıyla inceleyerek motivasyon, </a:t>
            </a:r>
            <a:r>
              <a:rPr lang="tr-TR" dirty="0" smtClean="0"/>
              <a:t>konsantrasyon</a:t>
            </a:r>
            <a:r>
              <a:rPr lang="tr-TR" dirty="0" smtClean="0"/>
              <a:t>, kendine güven, stres yönetimi gibi konularda sporcuya </a:t>
            </a:r>
            <a:r>
              <a:rPr lang="tr-TR" dirty="0" smtClean="0"/>
              <a:t>destek verir </a:t>
            </a:r>
            <a:r>
              <a:rPr lang="tr-TR" dirty="0" smtClean="0"/>
              <a:t>ve sporcuda var olan potansiyelin ortaya çıkmasını </a:t>
            </a:r>
            <a:r>
              <a:rPr lang="tr-TR" dirty="0" smtClean="0"/>
              <a:t>sağlar.</a:t>
            </a:r>
          </a:p>
          <a:p>
            <a:r>
              <a:rPr lang="tr-TR" b="1" i="1" dirty="0" smtClean="0"/>
              <a:t>Endüstri-Örgüt </a:t>
            </a:r>
            <a:r>
              <a:rPr lang="tr-TR" b="1" i="1" dirty="0" smtClean="0"/>
              <a:t>psikolojisi</a:t>
            </a:r>
            <a:r>
              <a:rPr lang="tr-TR" dirty="0" smtClean="0"/>
              <a:t>; işletmelerde çalışan personelin seçimi, </a:t>
            </a:r>
            <a:r>
              <a:rPr lang="tr-TR" dirty="0" smtClean="0"/>
              <a:t>çalışma </a:t>
            </a:r>
            <a:r>
              <a:rPr lang="tr-TR" dirty="0" smtClean="0"/>
              <a:t>koşullarının düzenlenmesi, personelin eğitimi, iş verimi, üretimi </a:t>
            </a:r>
            <a:r>
              <a:rPr lang="tr-TR" dirty="0" smtClean="0"/>
              <a:t>arttırma </a:t>
            </a:r>
            <a:r>
              <a:rPr lang="tr-TR" dirty="0" smtClean="0"/>
              <a:t>yöntemleri konularını ele </a:t>
            </a:r>
            <a:r>
              <a:rPr lang="tr-TR" dirty="0" smtClean="0"/>
              <a:t>alır.</a:t>
            </a:r>
          </a:p>
          <a:p>
            <a:r>
              <a:rPr lang="tr-TR" b="1" i="1" dirty="0" smtClean="0"/>
              <a:t>Din </a:t>
            </a:r>
            <a:r>
              <a:rPr lang="tr-TR" b="1" i="1" dirty="0" smtClean="0"/>
              <a:t>psikolojisi</a:t>
            </a:r>
            <a:r>
              <a:rPr lang="tr-TR" dirty="0" smtClean="0"/>
              <a:t>, dinî inançları ve uygulamaları psikolojik açıdan </a:t>
            </a:r>
            <a:r>
              <a:rPr lang="tr-TR" dirty="0" smtClean="0"/>
              <a:t>değerlendirmeye </a:t>
            </a:r>
            <a:r>
              <a:rPr lang="tr-TR" dirty="0" smtClean="0"/>
              <a:t>çalışır. İnsana özgü olan dinsel yaşamın davranışlara </a:t>
            </a:r>
            <a:r>
              <a:rPr lang="tr-TR" dirty="0" smtClean="0"/>
              <a:t>yansıyan taraflarını </a:t>
            </a:r>
            <a:r>
              <a:rPr lang="tr-TR" dirty="0" smtClean="0"/>
              <a:t>ele alır.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 PSİKOLOJİNİN İŞ ALANLARI</a:t>
            </a:r>
            <a:endParaRPr lang="tr-TR" dirty="0"/>
          </a:p>
        </p:txBody>
      </p:sp>
      <p:sp>
        <p:nvSpPr>
          <p:cNvPr id="3" name="2 İçerik Yer Tutucusu"/>
          <p:cNvSpPr>
            <a:spLocks noGrp="1"/>
          </p:cNvSpPr>
          <p:nvPr>
            <p:ph sz="quarter" idx="1"/>
          </p:nvPr>
        </p:nvSpPr>
        <p:spPr>
          <a:xfrm>
            <a:off x="457200" y="1196752"/>
            <a:ext cx="8229600" cy="5400600"/>
          </a:xfrm>
        </p:spPr>
        <p:txBody>
          <a:bodyPr>
            <a:normAutofit fontScale="85000" lnSpcReduction="20000"/>
          </a:bodyPr>
          <a:lstStyle/>
          <a:p>
            <a:endParaRPr lang="tr-TR" dirty="0" smtClean="0"/>
          </a:p>
          <a:p>
            <a:r>
              <a:rPr lang="tr-TR" dirty="0" smtClean="0"/>
              <a:t>Bir </a:t>
            </a:r>
            <a:r>
              <a:rPr lang="tr-TR" dirty="0" smtClean="0"/>
              <a:t>üniversitenin psikoloji bölümünde lisans </a:t>
            </a:r>
            <a:r>
              <a:rPr lang="tr-TR" dirty="0" smtClean="0"/>
              <a:t>eğitimi </a:t>
            </a:r>
            <a:r>
              <a:rPr lang="tr-TR" dirty="0" smtClean="0"/>
              <a:t>alan kişi psikolog unvanını alır. Psikologlar </a:t>
            </a:r>
            <a:r>
              <a:rPr lang="tr-TR" dirty="0" smtClean="0"/>
              <a:t>genellikle sağlık </a:t>
            </a:r>
            <a:r>
              <a:rPr lang="tr-TR" dirty="0" smtClean="0"/>
              <a:t>kuruluşlarında, insan kaynakları ve </a:t>
            </a:r>
            <a:r>
              <a:rPr lang="tr-TR" dirty="0" smtClean="0"/>
              <a:t>danışmanlık firmalarında</a:t>
            </a:r>
            <a:r>
              <a:rPr lang="tr-TR" dirty="0" smtClean="0"/>
              <a:t>, reklam ve halkla ilişkiler sektöründe, </a:t>
            </a:r>
            <a:r>
              <a:rPr lang="tr-TR" dirty="0" smtClean="0"/>
              <a:t>çeşitli kurumların </a:t>
            </a:r>
            <a:r>
              <a:rPr lang="tr-TR" dirty="0" smtClean="0"/>
              <a:t>eğitim, araştırma ve geliştirme </a:t>
            </a:r>
            <a:r>
              <a:rPr lang="tr-TR" dirty="0" smtClean="0"/>
              <a:t>birimlerinde, psikolojik </a:t>
            </a:r>
            <a:r>
              <a:rPr lang="tr-TR" dirty="0" smtClean="0"/>
              <a:t>danışma merkezlerinde, çocuk yuvalarında, </a:t>
            </a:r>
            <a:r>
              <a:rPr lang="tr-TR" dirty="0" smtClean="0"/>
              <a:t>özel eğitim </a:t>
            </a:r>
            <a:r>
              <a:rPr lang="tr-TR" dirty="0" smtClean="0"/>
              <a:t>kurumlarında ve sosyal </a:t>
            </a:r>
            <a:r>
              <a:rPr lang="tr-TR" dirty="0" smtClean="0"/>
              <a:t>hizmet merkezlerinde çalışırlar.</a:t>
            </a:r>
            <a:endParaRPr lang="tr-TR" dirty="0" smtClean="0"/>
          </a:p>
          <a:p>
            <a:r>
              <a:rPr lang="tr-TR" dirty="0" smtClean="0"/>
              <a:t>Tıp </a:t>
            </a:r>
            <a:r>
              <a:rPr lang="tr-TR" dirty="0" smtClean="0"/>
              <a:t>eğitiminin üzerine psikiyatri dalında uzmanlık </a:t>
            </a:r>
            <a:r>
              <a:rPr lang="tr-TR" dirty="0" smtClean="0"/>
              <a:t>eğitimi </a:t>
            </a:r>
            <a:r>
              <a:rPr lang="tr-TR" dirty="0" smtClean="0"/>
              <a:t>alanlar psikiyatr unvanını alır. Belli dallar </a:t>
            </a:r>
            <a:r>
              <a:rPr lang="tr-TR" dirty="0" smtClean="0"/>
              <a:t>üzerinde uzmanlaşan </a:t>
            </a:r>
            <a:r>
              <a:rPr lang="tr-TR" dirty="0" smtClean="0"/>
              <a:t>psikiyatrlar psikolojik rahatsızlıkların tanı </a:t>
            </a:r>
            <a:r>
              <a:rPr lang="tr-TR" dirty="0" smtClean="0"/>
              <a:t>ve tedavisini </a:t>
            </a:r>
            <a:r>
              <a:rPr lang="tr-TR" dirty="0" smtClean="0"/>
              <a:t>yaparlar.</a:t>
            </a:r>
          </a:p>
          <a:p>
            <a:r>
              <a:rPr lang="tr-TR" dirty="0" smtClean="0"/>
              <a:t>Bir üniversitenin rehberlik ve psikolojik </a:t>
            </a:r>
            <a:r>
              <a:rPr lang="tr-TR" dirty="0" smtClean="0"/>
              <a:t>danışmanlık bölümünü </a:t>
            </a:r>
            <a:r>
              <a:rPr lang="tr-TR" dirty="0" smtClean="0"/>
              <a:t>bitirenler psikolojik danışman unvanını </a:t>
            </a:r>
            <a:r>
              <a:rPr lang="tr-TR" dirty="0" smtClean="0"/>
              <a:t>alırlar.</a:t>
            </a:r>
          </a:p>
          <a:p>
            <a:r>
              <a:rPr lang="tr-TR" dirty="0" smtClean="0"/>
              <a:t>Psikolojik </a:t>
            </a:r>
            <a:r>
              <a:rPr lang="tr-TR" dirty="0" smtClean="0"/>
              <a:t>danışmanlar; kişisel, sosyal, eğitsel ve mesleki alanda kendini tanıyıp geliştirmek isteyen ve bu </a:t>
            </a:r>
            <a:r>
              <a:rPr lang="tr-TR" dirty="0" smtClean="0"/>
              <a:t>konularda </a:t>
            </a:r>
            <a:r>
              <a:rPr lang="tr-TR" dirty="0" smtClean="0"/>
              <a:t>uyum sorunları yaşayan bireylere danışmanlık yaparlar. Psikiyatrlar tıp eğitimi aldığı için ilaç tedavisi </a:t>
            </a:r>
            <a:r>
              <a:rPr lang="tr-TR" dirty="0" smtClean="0"/>
              <a:t>uygulayabilir</a:t>
            </a:r>
            <a:r>
              <a:rPr lang="tr-TR" dirty="0" smtClean="0"/>
              <a:t>. Psikolog ve psikolojik danışmanlar ise ilaç verme yetkisine sahip değildir.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68760"/>
          </a:xfrm>
        </p:spPr>
        <p:txBody>
          <a:bodyPr>
            <a:normAutofit/>
          </a:bodyPr>
          <a:lstStyle/>
          <a:p>
            <a:r>
              <a:rPr lang="tr-TR" dirty="0" smtClean="0"/>
              <a:t>G. PSİKOLOJİNİN DİĞER BİLİM DALLARIYLA İLİŞKİSİ</a:t>
            </a:r>
            <a:endParaRPr lang="tr-TR" dirty="0"/>
          </a:p>
        </p:txBody>
      </p:sp>
      <p:sp>
        <p:nvSpPr>
          <p:cNvPr id="3" name="2 İçerik Yer Tutucusu"/>
          <p:cNvSpPr>
            <a:spLocks noGrp="1"/>
          </p:cNvSpPr>
          <p:nvPr>
            <p:ph sz="quarter" idx="1"/>
          </p:nvPr>
        </p:nvSpPr>
        <p:spPr>
          <a:xfrm>
            <a:off x="457200" y="1268760"/>
            <a:ext cx="8229600" cy="5589240"/>
          </a:xfrm>
        </p:spPr>
        <p:txBody>
          <a:bodyPr>
            <a:normAutofit fontScale="62500" lnSpcReduction="20000"/>
          </a:bodyPr>
          <a:lstStyle/>
          <a:p>
            <a:endParaRPr lang="tr-TR" b="1" i="1" dirty="0" smtClean="0"/>
          </a:p>
          <a:p>
            <a:r>
              <a:rPr lang="tr-TR" b="1" i="1" dirty="0" smtClean="0"/>
              <a:t>Biyoloji</a:t>
            </a:r>
            <a:r>
              <a:rPr lang="tr-TR" dirty="0" smtClean="0"/>
              <a:t>, organizmanın yapısını inceler. Psikoloji, organizmanın </a:t>
            </a:r>
            <a:r>
              <a:rPr lang="tr-TR" dirty="0" smtClean="0"/>
              <a:t>biyolojik </a:t>
            </a:r>
            <a:r>
              <a:rPr lang="tr-TR" dirty="0" smtClean="0"/>
              <a:t>yapısının davranışlara etkisini belirlemek için biyolojinin </a:t>
            </a:r>
            <a:r>
              <a:rPr lang="tr-TR" dirty="0" smtClean="0"/>
              <a:t>verilerinden yararlanır.</a:t>
            </a:r>
          </a:p>
          <a:p>
            <a:r>
              <a:rPr lang="tr-TR" b="1" i="1" dirty="0" smtClean="0"/>
              <a:t>Fizyoloji</a:t>
            </a:r>
            <a:r>
              <a:rPr lang="tr-TR" dirty="0" smtClean="0"/>
              <a:t>, canlı organizmalarda gerçekleşen kimyasal ve fiziksel </a:t>
            </a:r>
            <a:r>
              <a:rPr lang="tr-TR" dirty="0" smtClean="0"/>
              <a:t>süreçleri </a:t>
            </a:r>
            <a:r>
              <a:rPr lang="tr-TR" dirty="0" smtClean="0"/>
              <a:t>inceleyen biyoloji alt dalıdır. Fizyoloji; iç salgı bezleri, hormonlar, </a:t>
            </a:r>
            <a:r>
              <a:rPr lang="tr-TR" dirty="0" smtClean="0"/>
              <a:t>duyu organlarının </a:t>
            </a:r>
            <a:r>
              <a:rPr lang="tr-TR" dirty="0" smtClean="0"/>
              <a:t>çalışma biçimi konularını içerir. Hormonların ve iç salgı </a:t>
            </a:r>
            <a:r>
              <a:rPr lang="tr-TR" dirty="0" smtClean="0"/>
              <a:t>bezlerinin </a:t>
            </a:r>
            <a:r>
              <a:rPr lang="tr-TR" dirty="0" smtClean="0"/>
              <a:t>davranışları nasıl etkilediğini anlamak için psikoloji, fizyolojinin </a:t>
            </a:r>
            <a:r>
              <a:rPr lang="tr-TR" dirty="0" smtClean="0"/>
              <a:t>verilerinden yararlanır.</a:t>
            </a:r>
          </a:p>
          <a:p>
            <a:r>
              <a:rPr lang="tr-TR" b="1" i="1" dirty="0" smtClean="0"/>
              <a:t>Zooloji</a:t>
            </a:r>
            <a:r>
              <a:rPr lang="tr-TR" b="1" i="1" dirty="0" smtClean="0"/>
              <a:t>,</a:t>
            </a:r>
            <a:r>
              <a:rPr lang="tr-TR" dirty="0" smtClean="0"/>
              <a:t> biyolojinin hayvanları inceleyen dalıdır. Psikoloji, insan </a:t>
            </a:r>
            <a:r>
              <a:rPr lang="tr-TR" dirty="0" smtClean="0"/>
              <a:t>davranışlarını </a:t>
            </a:r>
            <a:r>
              <a:rPr lang="tr-TR" dirty="0" smtClean="0"/>
              <a:t>anlamak için hayvan davranışlarını inceler ve hayvanlar </a:t>
            </a:r>
            <a:r>
              <a:rPr lang="tr-TR" dirty="0" smtClean="0"/>
              <a:t>üzerinde deneyler </a:t>
            </a:r>
            <a:r>
              <a:rPr lang="tr-TR" dirty="0" smtClean="0"/>
              <a:t>yapar. Bundan dolayı psikoloji zooloji ile </a:t>
            </a:r>
            <a:r>
              <a:rPr lang="tr-TR" dirty="0" smtClean="0"/>
              <a:t>ilişkilidir.</a:t>
            </a:r>
          </a:p>
          <a:p>
            <a:r>
              <a:rPr lang="tr-TR" b="1" i="1" dirty="0" smtClean="0"/>
              <a:t>Genetik</a:t>
            </a:r>
            <a:r>
              <a:rPr lang="tr-TR" dirty="0" smtClean="0"/>
              <a:t>, canlılardaki çeşitliliği ve kalıtımı inceleyen bilimdir. İnsan </a:t>
            </a:r>
            <a:r>
              <a:rPr lang="tr-TR" dirty="0" smtClean="0"/>
              <a:t>davranışları </a:t>
            </a:r>
            <a:r>
              <a:rPr lang="tr-TR" dirty="0" smtClean="0"/>
              <a:t>ile genler arasında sıkı bir ilişki vardır. Bu nedenle psikoloji </a:t>
            </a:r>
            <a:r>
              <a:rPr lang="tr-TR" dirty="0" smtClean="0"/>
              <a:t>genetikle </a:t>
            </a:r>
            <a:r>
              <a:rPr lang="tr-TR" dirty="0" smtClean="0"/>
              <a:t>iş birliği </a:t>
            </a:r>
            <a:r>
              <a:rPr lang="tr-TR" dirty="0" smtClean="0"/>
              <a:t>yapar.</a:t>
            </a:r>
            <a:endParaRPr lang="tr-TR" dirty="0" smtClean="0"/>
          </a:p>
          <a:p>
            <a:r>
              <a:rPr lang="tr-TR" b="1" i="1" dirty="0" smtClean="0"/>
              <a:t>Sosyoloji</a:t>
            </a:r>
            <a:r>
              <a:rPr lang="tr-TR" dirty="0" smtClean="0"/>
              <a:t>, toplumu inceleyen bilimdir. Psikoloji ise bireyi inceler. </a:t>
            </a:r>
            <a:r>
              <a:rPr lang="tr-TR" dirty="0" smtClean="0"/>
              <a:t>Birey toplumun </a:t>
            </a:r>
            <a:r>
              <a:rPr lang="tr-TR" dirty="0" smtClean="0"/>
              <a:t>bir parçasıdır. Toplum bireyi, birey toplumu etkiler. Bu </a:t>
            </a:r>
            <a:r>
              <a:rPr lang="tr-TR" dirty="0" smtClean="0"/>
              <a:t>etkileşimin </a:t>
            </a:r>
            <a:r>
              <a:rPr lang="tr-TR" dirty="0" smtClean="0"/>
              <a:t>sonuçlarını değerlendirmek için sosyoloji ve psikoloji bilgi </a:t>
            </a:r>
            <a:r>
              <a:rPr lang="tr-TR" dirty="0" smtClean="0"/>
              <a:t>paylaşımı içindedir.</a:t>
            </a:r>
          </a:p>
          <a:p>
            <a:r>
              <a:rPr lang="tr-TR" b="1" i="1" dirty="0" smtClean="0"/>
              <a:t>Antropoloji,</a:t>
            </a:r>
            <a:r>
              <a:rPr lang="tr-TR" dirty="0" smtClean="0"/>
              <a:t> ilk insandan bugünün insanına kadar süregelen </a:t>
            </a:r>
            <a:r>
              <a:rPr lang="tr-TR" dirty="0" smtClean="0"/>
              <a:t>davranışsal</a:t>
            </a:r>
            <a:r>
              <a:rPr lang="tr-TR" dirty="0" smtClean="0"/>
              <a:t>, düşünsel ve bedensel değişimi inceleyen bilim dalıdır. Psikoloji, </a:t>
            </a:r>
            <a:r>
              <a:rPr lang="tr-TR" dirty="0" smtClean="0"/>
              <a:t>insan davranışlarını </a:t>
            </a:r>
            <a:r>
              <a:rPr lang="tr-TR" dirty="0" smtClean="0"/>
              <a:t>anlayabilmek için insanın kökenini inceleyen </a:t>
            </a:r>
            <a:r>
              <a:rPr lang="tr-TR" dirty="0" smtClean="0"/>
              <a:t>antropolojinin verilerinden faydalanmaktadır.</a:t>
            </a:r>
          </a:p>
          <a:p>
            <a:r>
              <a:rPr lang="tr-TR" b="1" i="1" dirty="0" smtClean="0"/>
              <a:t>Felsefe</a:t>
            </a:r>
            <a:r>
              <a:rPr lang="tr-TR" dirty="0" smtClean="0"/>
              <a:t>; insanı, evreni, değerleri tanımaya, anlamaya ve </a:t>
            </a:r>
            <a:r>
              <a:rPr lang="tr-TR" dirty="0" smtClean="0"/>
              <a:t>açıklamaya yönelik </a:t>
            </a:r>
            <a:r>
              <a:rPr lang="tr-TR" dirty="0" smtClean="0"/>
              <a:t>zihinsel etkinlikleri içeren bir bilgi alanıdır. Eleştirel </a:t>
            </a:r>
            <a:r>
              <a:rPr lang="tr-TR" dirty="0" smtClean="0"/>
              <a:t>düşünmeye dayanır</a:t>
            </a:r>
            <a:r>
              <a:rPr lang="tr-TR" dirty="0" smtClean="0"/>
              <a:t>. Bütün bilim dalları felsefeden doğmuştur. Psikolojinin ortaya </a:t>
            </a:r>
            <a:r>
              <a:rPr lang="tr-TR" dirty="0" smtClean="0"/>
              <a:t>çıkmasını </a:t>
            </a:r>
            <a:r>
              <a:rPr lang="tr-TR" dirty="0" smtClean="0"/>
              <a:t>sağlayan koşullar da felsefe temellidir. Beden zihin ilişkisi felsefe </a:t>
            </a:r>
            <a:r>
              <a:rPr lang="tr-TR" dirty="0" smtClean="0"/>
              <a:t>ve psikolojinin </a:t>
            </a:r>
            <a:r>
              <a:rPr lang="tr-TR" dirty="0" smtClean="0"/>
              <a:t>ortak sorunudur. Felsefenin ve psikolojinin temel amacı </a:t>
            </a:r>
            <a:r>
              <a:rPr lang="tr-TR" dirty="0" smtClean="0"/>
              <a:t>insanı anlamaktır</a:t>
            </a:r>
            <a:r>
              <a:rPr lang="tr-TR" dirty="0" smtClean="0"/>
              <a:t>. Bundan dolayı psikoloji, bir bilim dalı olarak felsefe ile sıkı bir </a:t>
            </a:r>
            <a:r>
              <a:rPr lang="tr-TR" dirty="0" smtClean="0"/>
              <a:t>işbirliği </a:t>
            </a:r>
            <a:r>
              <a:rPr lang="tr-TR" dirty="0" smtClean="0"/>
              <a:t>içindedir.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778098"/>
          </a:xfrm>
        </p:spPr>
        <p:txBody>
          <a:bodyPr/>
          <a:lstStyle/>
          <a:p>
            <a:r>
              <a:rPr lang="tr-TR" dirty="0" smtClean="0"/>
              <a:t>PSİKOLOJİ;</a:t>
            </a:r>
            <a:endParaRPr lang="tr-TR" dirty="0"/>
          </a:p>
        </p:txBody>
      </p:sp>
      <p:sp>
        <p:nvSpPr>
          <p:cNvPr id="3" name="2 İçerik Yer Tutucusu"/>
          <p:cNvSpPr>
            <a:spLocks noGrp="1"/>
          </p:cNvSpPr>
          <p:nvPr>
            <p:ph sz="quarter" idx="1"/>
          </p:nvPr>
        </p:nvSpPr>
        <p:spPr>
          <a:xfrm>
            <a:off x="457200" y="1196752"/>
            <a:ext cx="8229600" cy="4929411"/>
          </a:xfrm>
        </p:spPr>
        <p:txBody>
          <a:bodyPr>
            <a:normAutofit/>
          </a:bodyPr>
          <a:lstStyle/>
          <a:p>
            <a:r>
              <a:rPr lang="tr-TR" dirty="0" smtClean="0"/>
              <a:t>Psikoloji, insanı her yönüyle ele alıp inceleyen bir bilimdir. İnsanın iç dünyası, sosyal yaşamı, fiziksel </a:t>
            </a:r>
            <a:r>
              <a:rPr lang="tr-TR" dirty="0" smtClean="0"/>
              <a:t>çevresi ve </a:t>
            </a:r>
            <a:r>
              <a:rPr lang="tr-TR" dirty="0" smtClean="0"/>
              <a:t>biyolojik gelişimi psikolojinin konusu içine girer. Algı, zekâ, kişilik, duygu, bellek, öğrenme, güdülenme, </a:t>
            </a:r>
            <a:r>
              <a:rPr lang="tr-TR" dirty="0" smtClean="0"/>
              <a:t>stres, tutum </a:t>
            </a:r>
            <a:r>
              <a:rPr lang="tr-TR" dirty="0" smtClean="0"/>
              <a:t>ve ön yargılar bu konulardan bazılarıdır. İnsan yaşamı ile iç içe olan bu konular, çağın koşullarına göre </a:t>
            </a:r>
            <a:r>
              <a:rPr lang="tr-TR" dirty="0" smtClean="0"/>
              <a:t>değişmektedir</a:t>
            </a:r>
            <a:r>
              <a:rPr lang="tr-TR" dirty="0" smtClean="0"/>
              <a:t>. Dijital çağa uyum sağlama, medyanın insan davranışlarına etkisi, iş verimini artırma, tüketici </a:t>
            </a:r>
            <a:r>
              <a:rPr lang="tr-TR" dirty="0" smtClean="0"/>
              <a:t>davranışları</a:t>
            </a:r>
            <a:r>
              <a:rPr lang="tr-TR" dirty="0" smtClean="0"/>
              <a:t>, doğal afetler, şiddet ve terör gibi olayların ruh sağlığına etkisi psikolojinin ilgilendiği konulardır. Her </a:t>
            </a:r>
            <a:r>
              <a:rPr lang="tr-TR" dirty="0" smtClean="0"/>
              <a:t>geçen gün </a:t>
            </a:r>
            <a:r>
              <a:rPr lang="tr-TR" dirty="0" smtClean="0"/>
              <a:t>bu konulara yenileri eklenmektedir.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B.PSİKOLOJİNİN BİLİM OLMA SÜRECİ</a:t>
            </a:r>
            <a:br>
              <a:rPr lang="tr-TR" dirty="0" smtClean="0"/>
            </a:br>
            <a:r>
              <a:rPr lang="tr-TR" dirty="0" smtClean="0"/>
              <a:t>Psikolojinin Gelişimi</a:t>
            </a:r>
            <a:br>
              <a:rPr lang="tr-TR" dirty="0" smtClean="0"/>
            </a:br>
            <a:endParaRPr lang="tr-TR" dirty="0"/>
          </a:p>
        </p:txBody>
      </p:sp>
      <p:sp>
        <p:nvSpPr>
          <p:cNvPr id="3" name="2 İçerik Yer Tutucusu"/>
          <p:cNvSpPr>
            <a:spLocks noGrp="1"/>
          </p:cNvSpPr>
          <p:nvPr>
            <p:ph sz="quarter" idx="1"/>
          </p:nvPr>
        </p:nvSpPr>
        <p:spPr>
          <a:xfrm>
            <a:off x="457200" y="1124744"/>
            <a:ext cx="8229600" cy="5733256"/>
          </a:xfrm>
        </p:spPr>
        <p:txBody>
          <a:bodyPr>
            <a:normAutofit fontScale="77500" lnSpcReduction="20000"/>
          </a:bodyPr>
          <a:lstStyle/>
          <a:p>
            <a:r>
              <a:rPr lang="tr-TR" dirty="0" smtClean="0"/>
              <a:t>Psikoloji, uzun zaman felsefeye bağlı kaldı. Yunan filozoflarına göre psikoloji,insan ruhunu konu alan bir bilgi dalıydı.</a:t>
            </a:r>
          </a:p>
          <a:p>
            <a:r>
              <a:rPr lang="tr-TR" dirty="0" smtClean="0"/>
              <a:t>PLATON ‘a (MÖ 427-347) göre ruh, ancak akılla kavranabilir ve beden ortadan kalksa bile ruhun varlığı devam eder.</a:t>
            </a:r>
          </a:p>
          <a:p>
            <a:r>
              <a:rPr lang="tr-TR" dirty="0" smtClean="0"/>
              <a:t>ARİSTOTELES (MÖ 384-322) ruhun bedenin bir işlevi olduğunu savunur. Cisimsel olmayan ruh, bedenin hareketlerini bir amaca doğru yönelten nedendir.</a:t>
            </a:r>
          </a:p>
          <a:p>
            <a:r>
              <a:rPr lang="tr-TR" dirty="0" smtClean="0"/>
              <a:t>RENE DESCARTES (1596-1650) yaşadığı dönemde sinir sisteminin yapısı iyi bilinmediği halde davranışı duyu organları, sinir sistemi ve kaslarla açıklamaya çalışır.</a:t>
            </a:r>
          </a:p>
          <a:p>
            <a:r>
              <a:rPr lang="tr-TR" dirty="0" smtClean="0"/>
              <a:t>Bir bilim olarak psikolojinin ortaya çıkabilmesi için öncelikle diğer bilimlerin gelişmesi gerekmiştir. Örneğin; WİLLİAM HARVEY ‘in (1578-1667) kan dolaşımıyla ilgili buluşu bu konuda atılan önemli bir adımdı.</a:t>
            </a:r>
          </a:p>
          <a:p>
            <a:r>
              <a:rPr lang="tr-TR" dirty="0" smtClean="0"/>
              <a:t>Fizik ve kimya alanındaki gelişmeler de psikolojinin bir bilim halini almasında etkilidir. Ses, renk ve duyum konularındaki araştırmalar psikolojide de ölçme yapılabileceğini göstermiştir. </a:t>
            </a:r>
          </a:p>
          <a:p>
            <a:r>
              <a:rPr lang="tr-TR" dirty="0" err="1" smtClean="0"/>
              <a:t>Farabi’ye</a:t>
            </a:r>
            <a:r>
              <a:rPr lang="tr-TR" dirty="0" smtClean="0"/>
              <a:t> göre nasıl ki beden için sağlık ve hastalık söz konusu ise ruh için de aynı şeyler söz konusudur. Ruh, bedenin yaptığı şeylerden etkilenir. Beden iyi işler yapınca mutlu olan ruh, beden kötü işler yapınca rahatsız ve mutsuz olur. Tam mutluluk, ruhun bedenden bağımsızlaşması ile mümkündür.</a:t>
            </a:r>
          </a:p>
          <a:p>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548680"/>
          </a:xfrm>
        </p:spPr>
        <p:txBody>
          <a:bodyPr>
            <a:normAutofit/>
          </a:bodyPr>
          <a:lstStyle/>
          <a:p>
            <a:r>
              <a:rPr lang="tr-TR" dirty="0" smtClean="0"/>
              <a:t>Psikolojinin Gelişimi;</a:t>
            </a:r>
            <a:endParaRPr lang="tr-TR" dirty="0"/>
          </a:p>
        </p:txBody>
      </p:sp>
      <p:sp>
        <p:nvSpPr>
          <p:cNvPr id="3" name="2 İçerik Yer Tutucusu"/>
          <p:cNvSpPr>
            <a:spLocks noGrp="1"/>
          </p:cNvSpPr>
          <p:nvPr>
            <p:ph sz="quarter" idx="1"/>
          </p:nvPr>
        </p:nvSpPr>
        <p:spPr>
          <a:xfrm>
            <a:off x="457200" y="620688"/>
            <a:ext cx="8229600" cy="6048672"/>
          </a:xfrm>
        </p:spPr>
        <p:txBody>
          <a:bodyPr>
            <a:normAutofit fontScale="70000" lnSpcReduction="20000"/>
          </a:bodyPr>
          <a:lstStyle/>
          <a:p>
            <a:endParaRPr lang="tr-TR" dirty="0" smtClean="0"/>
          </a:p>
          <a:p>
            <a:r>
              <a:rPr lang="tr-TR" dirty="0" smtClean="0"/>
              <a:t>Ruhun </a:t>
            </a:r>
            <a:r>
              <a:rPr lang="tr-TR" dirty="0" smtClean="0"/>
              <a:t>bağımsız varlığını kesin </a:t>
            </a:r>
            <a:r>
              <a:rPr lang="tr-TR" dirty="0" smtClean="0"/>
              <a:t>olarak vurgulayan </a:t>
            </a:r>
            <a:r>
              <a:rPr lang="tr-TR" dirty="0" err="1" smtClean="0"/>
              <a:t>İbn</a:t>
            </a:r>
            <a:r>
              <a:rPr lang="tr-TR" dirty="0" smtClean="0"/>
              <a:t>-i Sina’ya göre bedenin ruha ihtiyacı olmasına </a:t>
            </a:r>
            <a:r>
              <a:rPr lang="tr-TR" dirty="0" smtClean="0"/>
              <a:t>rağmen ruhun </a:t>
            </a:r>
            <a:r>
              <a:rPr lang="tr-TR" dirty="0" smtClean="0"/>
              <a:t>bedene ihtiyacı yoktur</a:t>
            </a:r>
            <a:r>
              <a:rPr lang="tr-TR" dirty="0" smtClean="0"/>
              <a:t>.</a:t>
            </a:r>
          </a:p>
          <a:p>
            <a:endParaRPr lang="tr-TR" dirty="0" smtClean="0"/>
          </a:p>
          <a:p>
            <a:r>
              <a:rPr lang="tr-TR" dirty="0" smtClean="0"/>
              <a:t>18. yüzyıl düşünürlerinden John </a:t>
            </a:r>
            <a:r>
              <a:rPr lang="tr-TR" dirty="0" err="1" smtClean="0"/>
              <a:t>Locke’a</a:t>
            </a:r>
            <a:r>
              <a:rPr lang="tr-TR" dirty="0" smtClean="0"/>
              <a:t> (</a:t>
            </a:r>
            <a:r>
              <a:rPr lang="tr-TR" dirty="0" err="1" smtClean="0"/>
              <a:t>Con</a:t>
            </a:r>
            <a:r>
              <a:rPr lang="tr-TR" dirty="0" smtClean="0"/>
              <a:t> Lak) göre hiçbir bilgiye doğuştan sahip olmayan zihin, tüm </a:t>
            </a:r>
            <a:r>
              <a:rPr lang="tr-TR" dirty="0" smtClean="0"/>
              <a:t>bilgiyi </a:t>
            </a:r>
            <a:r>
              <a:rPr lang="tr-TR" dirty="0" smtClean="0"/>
              <a:t>yaşantılar sonucunda elde eder. John </a:t>
            </a:r>
            <a:r>
              <a:rPr lang="tr-TR" dirty="0" err="1" smtClean="0"/>
              <a:t>Locke’un</a:t>
            </a:r>
            <a:r>
              <a:rPr lang="tr-TR" dirty="0" smtClean="0"/>
              <a:t> bu görüşü psikolojide deneyciliğin önünü açar. Böylece “</a:t>
            </a:r>
            <a:r>
              <a:rPr lang="tr-TR" dirty="0" err="1" smtClean="0"/>
              <a:t>Psiko</a:t>
            </a:r>
            <a:r>
              <a:rPr lang="tr-TR" dirty="0" smtClean="0"/>
              <a:t>-</a:t>
            </a:r>
            <a:r>
              <a:rPr lang="tr-TR" dirty="0" err="1" smtClean="0"/>
              <a:t>loji</a:t>
            </a:r>
            <a:r>
              <a:rPr lang="tr-TR" dirty="0" smtClean="0"/>
              <a:t> </a:t>
            </a:r>
            <a:r>
              <a:rPr lang="tr-TR" dirty="0" smtClean="0"/>
              <a:t>sadece gözlenebilen olayları incelemelidir.” fikri oluşmaya </a:t>
            </a:r>
            <a:r>
              <a:rPr lang="tr-TR" dirty="0" smtClean="0"/>
              <a:t>başlar.</a:t>
            </a:r>
          </a:p>
          <a:p>
            <a:r>
              <a:rPr lang="tr-TR" dirty="0" smtClean="0"/>
              <a:t>Alman </a:t>
            </a:r>
            <a:r>
              <a:rPr lang="tr-TR" dirty="0" smtClean="0"/>
              <a:t>filozof </a:t>
            </a:r>
            <a:r>
              <a:rPr lang="tr-TR" dirty="0" err="1" smtClean="0"/>
              <a:t>Immanuel</a:t>
            </a:r>
            <a:r>
              <a:rPr lang="tr-TR" dirty="0" smtClean="0"/>
              <a:t> Kant’a (</a:t>
            </a:r>
            <a:r>
              <a:rPr lang="tr-TR" dirty="0" err="1" smtClean="0"/>
              <a:t>Imanuel</a:t>
            </a:r>
            <a:r>
              <a:rPr lang="tr-TR" dirty="0" smtClean="0"/>
              <a:t> Kant) göre ise zihinde doğuştan getirilen bazı özellikler vardır. </a:t>
            </a:r>
            <a:r>
              <a:rPr lang="tr-TR" dirty="0" smtClean="0"/>
              <a:t>Duyu organları </a:t>
            </a:r>
            <a:r>
              <a:rPr lang="tr-TR" dirty="0" smtClean="0"/>
              <a:t>ile elde edilen bilgiler, doğuştan getirilen bu özellikler tarafından yeniden düzenlenir. Kant’ın bu </a:t>
            </a:r>
            <a:r>
              <a:rPr lang="tr-TR" dirty="0" smtClean="0"/>
              <a:t>görüşlerinin </a:t>
            </a:r>
            <a:r>
              <a:rPr lang="tr-TR" dirty="0" smtClean="0"/>
              <a:t>etkisiyle 18. yüzyılda “zihin” psikolojinin temel konusunu </a:t>
            </a:r>
            <a:r>
              <a:rPr lang="tr-TR" dirty="0" smtClean="0"/>
              <a:t>oluşturur.</a:t>
            </a:r>
          </a:p>
          <a:p>
            <a:r>
              <a:rPr lang="tr-TR" dirty="0" smtClean="0"/>
              <a:t>Psikolojinin </a:t>
            </a:r>
            <a:r>
              <a:rPr lang="tr-TR" dirty="0" smtClean="0"/>
              <a:t>bir disiplin hâline gelmesi ancak 19. yüzyılda gerçekleşir. Bu yüzyılda tıp, biyoloji, kimya, </a:t>
            </a:r>
            <a:r>
              <a:rPr lang="tr-TR" dirty="0" smtClean="0"/>
              <a:t>sosyoloji bilimlerindeki </a:t>
            </a:r>
            <a:r>
              <a:rPr lang="tr-TR" dirty="0" smtClean="0"/>
              <a:t>gelişmeler insan davranışlarının bilimsel olarak incelenmesine ortam hazırlamıştır. </a:t>
            </a:r>
            <a:endParaRPr lang="tr-TR" dirty="0" smtClean="0"/>
          </a:p>
          <a:p>
            <a:r>
              <a:rPr lang="tr-TR" dirty="0" smtClean="0"/>
              <a:t>Ernest </a:t>
            </a:r>
            <a:r>
              <a:rPr lang="tr-TR" dirty="0" err="1" smtClean="0"/>
              <a:t>Heinrich</a:t>
            </a:r>
            <a:r>
              <a:rPr lang="tr-TR" dirty="0" smtClean="0"/>
              <a:t> </a:t>
            </a:r>
            <a:r>
              <a:rPr lang="tr-TR" dirty="0" err="1" smtClean="0"/>
              <a:t>Weber</a:t>
            </a:r>
            <a:r>
              <a:rPr lang="tr-TR" dirty="0" smtClean="0"/>
              <a:t> </a:t>
            </a:r>
            <a:r>
              <a:rPr lang="tr-TR" dirty="0" smtClean="0"/>
              <a:t>(</a:t>
            </a:r>
            <a:r>
              <a:rPr lang="tr-TR" dirty="0" err="1" smtClean="0"/>
              <a:t>Ernst</a:t>
            </a:r>
            <a:r>
              <a:rPr lang="tr-TR" dirty="0" smtClean="0"/>
              <a:t> </a:t>
            </a:r>
            <a:r>
              <a:rPr lang="tr-TR" dirty="0" err="1" smtClean="0"/>
              <a:t>Henrih</a:t>
            </a:r>
            <a:r>
              <a:rPr lang="tr-TR" dirty="0" smtClean="0"/>
              <a:t> </a:t>
            </a:r>
            <a:r>
              <a:rPr lang="tr-TR" dirty="0" err="1" smtClean="0"/>
              <a:t>Veber</a:t>
            </a:r>
            <a:r>
              <a:rPr lang="tr-TR" dirty="0" smtClean="0"/>
              <a:t>) ve </a:t>
            </a:r>
            <a:r>
              <a:rPr lang="tr-TR" dirty="0" err="1" smtClean="0"/>
              <a:t>Gustav</a:t>
            </a:r>
            <a:r>
              <a:rPr lang="tr-TR" dirty="0" smtClean="0"/>
              <a:t> </a:t>
            </a:r>
            <a:r>
              <a:rPr lang="tr-TR" dirty="0" err="1" smtClean="0"/>
              <a:t>Theodor</a:t>
            </a:r>
            <a:r>
              <a:rPr lang="tr-TR" dirty="0" smtClean="0"/>
              <a:t> </a:t>
            </a:r>
            <a:r>
              <a:rPr lang="tr-TR" dirty="0" err="1" smtClean="0"/>
              <a:t>Fechner</a:t>
            </a:r>
            <a:r>
              <a:rPr lang="tr-TR" dirty="0" smtClean="0"/>
              <a:t> (</a:t>
            </a:r>
            <a:r>
              <a:rPr lang="tr-TR" dirty="0" err="1" smtClean="0"/>
              <a:t>Gustav</a:t>
            </a:r>
            <a:r>
              <a:rPr lang="tr-TR" dirty="0" smtClean="0"/>
              <a:t> </a:t>
            </a:r>
            <a:r>
              <a:rPr lang="tr-TR" dirty="0" err="1" smtClean="0"/>
              <a:t>Teodor</a:t>
            </a:r>
            <a:r>
              <a:rPr lang="tr-TR" dirty="0" smtClean="0"/>
              <a:t> </a:t>
            </a:r>
            <a:r>
              <a:rPr lang="tr-TR" dirty="0" err="1" smtClean="0"/>
              <a:t>Fehner</a:t>
            </a:r>
            <a:r>
              <a:rPr lang="tr-TR" dirty="0" smtClean="0"/>
              <a:t>), fizik ve matematikteki </a:t>
            </a:r>
            <a:r>
              <a:rPr lang="tr-TR" dirty="0" smtClean="0"/>
              <a:t>gelişmeleri ilk </a:t>
            </a:r>
            <a:r>
              <a:rPr lang="tr-TR" dirty="0" smtClean="0"/>
              <a:t>defa psikolojik süreçlere uygulayarak deneylerde ışık, ses ve ağırlık gibi objektif olarak ölçülebilen </a:t>
            </a:r>
            <a:r>
              <a:rPr lang="tr-TR" dirty="0" smtClean="0"/>
              <a:t>uyaranlar  kullanmıştır. </a:t>
            </a:r>
          </a:p>
          <a:p>
            <a:r>
              <a:rPr lang="tr-TR" dirty="0" smtClean="0"/>
              <a:t>1879 </a:t>
            </a:r>
            <a:r>
              <a:rPr lang="tr-TR" dirty="0" smtClean="0"/>
              <a:t>yılında Wilhelm </a:t>
            </a:r>
            <a:r>
              <a:rPr lang="tr-TR" dirty="0" err="1" smtClean="0"/>
              <a:t>Wundt’un</a:t>
            </a:r>
            <a:r>
              <a:rPr lang="tr-TR" dirty="0" smtClean="0"/>
              <a:t> (</a:t>
            </a:r>
            <a:r>
              <a:rPr lang="tr-TR" dirty="0" err="1" smtClean="0"/>
              <a:t>Vilhelm</a:t>
            </a:r>
            <a:r>
              <a:rPr lang="tr-TR" dirty="0" smtClean="0"/>
              <a:t> </a:t>
            </a:r>
            <a:r>
              <a:rPr lang="tr-TR" dirty="0" err="1" smtClean="0"/>
              <a:t>Vunt</a:t>
            </a:r>
            <a:r>
              <a:rPr lang="tr-TR" dirty="0" smtClean="0"/>
              <a:t>) Leipzig Üniversitesinde ilk psikoloji </a:t>
            </a:r>
            <a:r>
              <a:rPr lang="tr-TR" dirty="0" err="1" smtClean="0"/>
              <a:t>laboratuvarını</a:t>
            </a:r>
            <a:r>
              <a:rPr lang="tr-TR" dirty="0" smtClean="0"/>
              <a:t> </a:t>
            </a:r>
            <a:r>
              <a:rPr lang="tr-TR" dirty="0" smtClean="0"/>
              <a:t>kurmasıyla psikolojik </a:t>
            </a:r>
            <a:r>
              <a:rPr lang="tr-TR" dirty="0" smtClean="0"/>
              <a:t>süreçler, deneysel yöntemlerle incelenmeye başlanmıştır. Böylelikle </a:t>
            </a:r>
            <a:r>
              <a:rPr lang="tr-TR" dirty="0" err="1" smtClean="0"/>
              <a:t>Wundt</a:t>
            </a:r>
            <a:r>
              <a:rPr lang="tr-TR" dirty="0" smtClean="0"/>
              <a:t> psikolojinin pozitif bir </a:t>
            </a:r>
            <a:r>
              <a:rPr lang="tr-TR" dirty="0" smtClean="0"/>
              <a:t>bilim olmasına </a:t>
            </a:r>
            <a:r>
              <a:rPr lang="tr-TR" dirty="0" smtClean="0"/>
              <a:t>öncülük etmiştir.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634082"/>
          </a:xfrm>
        </p:spPr>
        <p:txBody>
          <a:bodyPr/>
          <a:lstStyle/>
          <a:p>
            <a:r>
              <a:rPr lang="tr-TR" dirty="0" smtClean="0"/>
              <a:t>PSİKOLOJİDE YAKLAŞIMLAR;</a:t>
            </a:r>
            <a:endParaRPr lang="tr-TR" dirty="0"/>
          </a:p>
        </p:txBody>
      </p:sp>
      <p:sp>
        <p:nvSpPr>
          <p:cNvPr id="3" name="2 İçerik Yer Tutucusu"/>
          <p:cNvSpPr>
            <a:spLocks noGrp="1"/>
          </p:cNvSpPr>
          <p:nvPr>
            <p:ph sz="quarter" idx="1"/>
          </p:nvPr>
        </p:nvSpPr>
        <p:spPr>
          <a:xfrm>
            <a:off x="457200" y="1268760"/>
            <a:ext cx="8229600" cy="5256584"/>
          </a:xfrm>
        </p:spPr>
        <p:txBody>
          <a:bodyPr>
            <a:normAutofit fontScale="92500" lnSpcReduction="20000"/>
          </a:bodyPr>
          <a:lstStyle/>
          <a:p>
            <a:r>
              <a:rPr lang="tr-TR" b="1" i="1" u="sng" dirty="0" smtClean="0"/>
              <a:t>Yapısalcılık (Strüktüralizm</a:t>
            </a:r>
            <a:r>
              <a:rPr lang="tr-TR" dirty="0" smtClean="0"/>
              <a:t>): Yaklaşımının temsilcisi Wilhelm </a:t>
            </a:r>
            <a:r>
              <a:rPr lang="tr-TR" dirty="0" err="1" smtClean="0"/>
              <a:t>Wundt’tur</a:t>
            </a:r>
            <a:r>
              <a:rPr lang="tr-TR" dirty="0" smtClean="0"/>
              <a:t>. Bu yaklaşıma göre psikolojinin </a:t>
            </a:r>
            <a:r>
              <a:rPr lang="tr-TR" dirty="0" smtClean="0"/>
              <a:t>konusu </a:t>
            </a:r>
            <a:r>
              <a:rPr lang="tr-TR" dirty="0" smtClean="0"/>
              <a:t>insan bilincini oluşturan </a:t>
            </a:r>
            <a:r>
              <a:rPr lang="tr-TR" dirty="0" err="1" smtClean="0"/>
              <a:t>ögelerdir</a:t>
            </a:r>
            <a:r>
              <a:rPr lang="tr-TR" dirty="0" smtClean="0"/>
              <a:t>. Bilinç, bireyin kendisinin ve çevresinin farkında oluşudur. Bilinci </a:t>
            </a:r>
            <a:r>
              <a:rPr lang="tr-TR" dirty="0" smtClean="0"/>
              <a:t>incelemek için </a:t>
            </a:r>
            <a:r>
              <a:rPr lang="tr-TR" dirty="0" smtClean="0"/>
              <a:t>kullanılan yöntem içe bakıştır. İçe bakış yöntemi, bir bireyin kendi iç dünyasını incelemesi ya da bir olay </a:t>
            </a:r>
            <a:r>
              <a:rPr lang="tr-TR" dirty="0" smtClean="0"/>
              <a:t>veya etki </a:t>
            </a:r>
            <a:r>
              <a:rPr lang="tr-TR" dirty="0" smtClean="0"/>
              <a:t>karşısında hissettiklerini ve fikirlerini dile getirmesidir</a:t>
            </a:r>
            <a:r>
              <a:rPr lang="tr-TR" dirty="0" smtClean="0"/>
              <a:t>.</a:t>
            </a:r>
          </a:p>
          <a:p>
            <a:endParaRPr lang="tr-TR" dirty="0" smtClean="0"/>
          </a:p>
          <a:p>
            <a:r>
              <a:rPr lang="tr-TR" b="1" i="1" u="sng" dirty="0" smtClean="0"/>
              <a:t>İşlevselcilik (Fonksiyonalizm)</a:t>
            </a:r>
            <a:r>
              <a:rPr lang="tr-TR" dirty="0" smtClean="0"/>
              <a:t>: William James (</a:t>
            </a:r>
            <a:r>
              <a:rPr lang="tr-TR" dirty="0" err="1" smtClean="0"/>
              <a:t>Vilyım</a:t>
            </a:r>
            <a:r>
              <a:rPr lang="tr-TR" dirty="0" smtClean="0"/>
              <a:t> </a:t>
            </a:r>
            <a:r>
              <a:rPr lang="tr-TR" dirty="0" err="1" smtClean="0"/>
              <a:t>Ceyms</a:t>
            </a:r>
            <a:r>
              <a:rPr lang="tr-TR" dirty="0" smtClean="0"/>
              <a:t>), John </a:t>
            </a:r>
            <a:r>
              <a:rPr lang="tr-TR" dirty="0" err="1" smtClean="0"/>
              <a:t>Dewey</a:t>
            </a:r>
            <a:r>
              <a:rPr lang="tr-TR" dirty="0" smtClean="0"/>
              <a:t> (</a:t>
            </a:r>
            <a:r>
              <a:rPr lang="tr-TR" dirty="0" err="1" smtClean="0"/>
              <a:t>Con</a:t>
            </a:r>
            <a:r>
              <a:rPr lang="tr-TR" dirty="0" smtClean="0"/>
              <a:t> </a:t>
            </a:r>
            <a:r>
              <a:rPr lang="tr-TR" dirty="0" err="1" smtClean="0"/>
              <a:t>Duvey</a:t>
            </a:r>
            <a:r>
              <a:rPr lang="tr-TR" dirty="0" smtClean="0"/>
              <a:t>) yaklaşımın </a:t>
            </a:r>
            <a:r>
              <a:rPr lang="tr-TR" dirty="0" smtClean="0"/>
              <a:t>temsilcileridir</a:t>
            </a:r>
            <a:r>
              <a:rPr lang="tr-TR" dirty="0" smtClean="0"/>
              <a:t>. Fonksiyonalizm yaklaşımına göre her davranışın bir işlevi vardır ve amacı çevreye uyum sağlamaktır. </a:t>
            </a:r>
            <a:r>
              <a:rPr lang="tr-TR" dirty="0" smtClean="0"/>
              <a:t>Çevreye </a:t>
            </a:r>
            <a:r>
              <a:rPr lang="tr-TR" dirty="0" smtClean="0"/>
              <a:t>uyum sağlayan davranışlar ve düşünceler geliştirilmelidir. Fonksiyonalizm yaklaşımı; düşünme, algılama </a:t>
            </a:r>
            <a:r>
              <a:rPr lang="tr-TR" dirty="0" smtClean="0"/>
              <a:t>ve öğrenme </a:t>
            </a:r>
            <a:r>
              <a:rPr lang="tr-TR" dirty="0" smtClean="0"/>
              <a:t>süreçlerine önem verir ve bu süreçleri açıklamaya </a:t>
            </a:r>
            <a:r>
              <a:rPr lang="tr-TR" dirty="0" smtClean="0"/>
              <a:t>çalışı.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PSİKOLOJİDE YAKLAŞIMLAR;</a:t>
            </a:r>
            <a:br>
              <a:rPr lang="tr-TR" dirty="0" smtClean="0"/>
            </a:br>
            <a:endParaRPr lang="tr-TR" dirty="0"/>
          </a:p>
        </p:txBody>
      </p:sp>
      <p:sp>
        <p:nvSpPr>
          <p:cNvPr id="3" name="2 İçerik Yer Tutucusu"/>
          <p:cNvSpPr>
            <a:spLocks noGrp="1"/>
          </p:cNvSpPr>
          <p:nvPr>
            <p:ph sz="quarter" idx="1"/>
          </p:nvPr>
        </p:nvSpPr>
        <p:spPr>
          <a:xfrm>
            <a:off x="457200" y="1196752"/>
            <a:ext cx="8229600" cy="5256584"/>
          </a:xfrm>
        </p:spPr>
        <p:txBody>
          <a:bodyPr>
            <a:normAutofit fontScale="92500"/>
          </a:bodyPr>
          <a:lstStyle/>
          <a:p>
            <a:r>
              <a:rPr lang="tr-TR" b="1" i="1" u="sng" dirty="0" smtClean="0"/>
              <a:t>Bütüncül (</a:t>
            </a:r>
            <a:r>
              <a:rPr lang="tr-TR" b="1" i="1" u="sng" dirty="0" err="1" smtClean="0"/>
              <a:t>Gestalt</a:t>
            </a:r>
            <a:r>
              <a:rPr lang="tr-TR" b="1" i="1" u="sng" dirty="0" smtClean="0"/>
              <a:t>) Yaklaşım</a:t>
            </a:r>
            <a:r>
              <a:rPr lang="tr-TR" dirty="0" smtClean="0"/>
              <a:t>: Bu yaklaşımın öncelikli </a:t>
            </a:r>
            <a:r>
              <a:rPr lang="tr-TR" dirty="0" smtClean="0"/>
              <a:t>konusu </a:t>
            </a:r>
            <a:r>
              <a:rPr lang="tr-TR" dirty="0" smtClean="0"/>
              <a:t>algıdır. </a:t>
            </a:r>
            <a:r>
              <a:rPr lang="tr-TR" dirty="0" smtClean="0"/>
              <a:t>İnsanlar uyarıcıları </a:t>
            </a:r>
            <a:r>
              <a:rPr lang="tr-TR" dirty="0" smtClean="0"/>
              <a:t>bütün ve eksiksiz olarak </a:t>
            </a:r>
            <a:r>
              <a:rPr lang="tr-TR" dirty="0" smtClean="0"/>
              <a:t>algılama </a:t>
            </a:r>
            <a:r>
              <a:rPr lang="tr-TR" dirty="0" smtClean="0"/>
              <a:t>eğilimindedirler. Bu yaklaşıma göre bütün, parçaların </a:t>
            </a:r>
            <a:r>
              <a:rPr lang="tr-TR" dirty="0" smtClean="0"/>
              <a:t>toplamından </a:t>
            </a:r>
            <a:r>
              <a:rPr lang="tr-TR" dirty="0" smtClean="0"/>
              <a:t>farklıdır. Duyu organlarına gelen uyarıcılar </a:t>
            </a:r>
            <a:r>
              <a:rPr lang="tr-TR" dirty="0" smtClean="0"/>
              <a:t>gruplanır,yorumlanır </a:t>
            </a:r>
            <a:r>
              <a:rPr lang="tr-TR" dirty="0" smtClean="0"/>
              <a:t>ve örgütlenir. </a:t>
            </a:r>
            <a:r>
              <a:rPr lang="tr-TR" dirty="0" err="1" smtClean="0"/>
              <a:t>Max</a:t>
            </a:r>
            <a:r>
              <a:rPr lang="tr-TR" dirty="0" smtClean="0"/>
              <a:t> </a:t>
            </a:r>
            <a:r>
              <a:rPr lang="tr-TR" dirty="0" err="1" smtClean="0"/>
              <a:t>Wertheimer</a:t>
            </a:r>
            <a:r>
              <a:rPr lang="tr-TR" dirty="0" smtClean="0"/>
              <a:t> (</a:t>
            </a:r>
            <a:r>
              <a:rPr lang="tr-TR" dirty="0" err="1" smtClean="0"/>
              <a:t>Maks</a:t>
            </a:r>
            <a:r>
              <a:rPr lang="tr-TR" dirty="0" smtClean="0"/>
              <a:t> </a:t>
            </a:r>
            <a:r>
              <a:rPr lang="tr-TR" dirty="0" err="1" smtClean="0"/>
              <a:t>Verthaymır</a:t>
            </a:r>
            <a:r>
              <a:rPr lang="tr-TR" dirty="0" smtClean="0"/>
              <a:t>)algı </a:t>
            </a:r>
            <a:r>
              <a:rPr lang="tr-TR" dirty="0" smtClean="0"/>
              <a:t>üzerine yaptığı araştırmalarla </a:t>
            </a:r>
            <a:r>
              <a:rPr lang="tr-TR" dirty="0" err="1" smtClean="0"/>
              <a:t>Gestalt</a:t>
            </a:r>
            <a:r>
              <a:rPr lang="tr-TR" dirty="0" smtClean="0"/>
              <a:t> (Geştalt) </a:t>
            </a:r>
            <a:r>
              <a:rPr lang="tr-TR" dirty="0" smtClean="0"/>
              <a:t>psikolojisini </a:t>
            </a:r>
            <a:r>
              <a:rPr lang="tr-TR" dirty="0" smtClean="0"/>
              <a:t>doğuracak olan gelişmelerin önünü açmıştır. </a:t>
            </a:r>
            <a:r>
              <a:rPr lang="tr-TR" dirty="0" err="1" smtClean="0"/>
              <a:t>Wertheimer</a:t>
            </a:r>
            <a:r>
              <a:rPr lang="tr-TR" dirty="0" smtClean="0"/>
              <a:t>,hareketin </a:t>
            </a:r>
            <a:r>
              <a:rPr lang="tr-TR" dirty="0" smtClean="0"/>
              <a:t>görsel algılanması sırasında nesnelerin art </a:t>
            </a:r>
            <a:r>
              <a:rPr lang="tr-TR" dirty="0" smtClean="0"/>
              <a:t>arda sıralandığını </a:t>
            </a:r>
            <a:r>
              <a:rPr lang="tr-TR" dirty="0" smtClean="0"/>
              <a:t>değil bir bütünün algılandığını fark etmiştir. </a:t>
            </a:r>
            <a:r>
              <a:rPr lang="tr-TR" dirty="0" smtClean="0"/>
              <a:t>Örneğin </a:t>
            </a:r>
            <a:r>
              <a:rPr lang="tr-TR" dirty="0" smtClean="0"/>
              <a:t>bir film seyredildiğinde tek tek film kareleri değil </a:t>
            </a:r>
            <a:r>
              <a:rPr lang="tr-TR" dirty="0" smtClean="0"/>
              <a:t>bütün bir </a:t>
            </a:r>
            <a:r>
              <a:rPr lang="tr-TR" dirty="0" smtClean="0"/>
              <a:t>hareket algılanmaktadır (Görsel 1.6). Psikolojik olaylar </a:t>
            </a:r>
            <a:r>
              <a:rPr lang="tr-TR" dirty="0" smtClean="0"/>
              <a:t>tekil </a:t>
            </a:r>
            <a:r>
              <a:rPr lang="tr-TR" dirty="0" err="1" smtClean="0"/>
              <a:t>ögelerin</a:t>
            </a:r>
            <a:r>
              <a:rPr lang="tr-TR" dirty="0" smtClean="0"/>
              <a:t> </a:t>
            </a:r>
            <a:r>
              <a:rPr lang="tr-TR" dirty="0" smtClean="0"/>
              <a:t>toplamı değil parçalanmaz bütünlerdir. </a:t>
            </a:r>
            <a:r>
              <a:rPr lang="tr-TR" dirty="0" err="1" smtClean="0"/>
              <a:t>Wertheimer</a:t>
            </a:r>
            <a:r>
              <a:rPr lang="tr-TR" dirty="0" smtClean="0"/>
              <a:t>,bu </a:t>
            </a:r>
            <a:r>
              <a:rPr lang="tr-TR" dirty="0" smtClean="0"/>
              <a:t>bütünlere “</a:t>
            </a:r>
            <a:r>
              <a:rPr lang="tr-TR" dirty="0" err="1" smtClean="0"/>
              <a:t>Gestalt</a:t>
            </a:r>
            <a:r>
              <a:rPr lang="tr-TR" dirty="0" smtClean="0"/>
              <a:t>” adını vermiştir.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PSİKOLOJİDE YAKLAŞIMLAR;</a:t>
            </a:r>
            <a:endParaRPr lang="tr-TR" dirty="0"/>
          </a:p>
        </p:txBody>
      </p:sp>
      <p:sp>
        <p:nvSpPr>
          <p:cNvPr id="3" name="2 İçerik Yer Tutucusu"/>
          <p:cNvSpPr>
            <a:spLocks noGrp="1"/>
          </p:cNvSpPr>
          <p:nvPr>
            <p:ph sz="quarter" idx="1"/>
          </p:nvPr>
        </p:nvSpPr>
        <p:spPr/>
        <p:txBody>
          <a:bodyPr>
            <a:normAutofit/>
          </a:bodyPr>
          <a:lstStyle/>
          <a:p>
            <a:r>
              <a:rPr lang="tr-TR" b="1" i="1" u="sng" dirty="0" smtClean="0"/>
              <a:t>Davranışçı (</a:t>
            </a:r>
            <a:r>
              <a:rPr lang="tr-TR" b="1" i="1" u="sng" dirty="0" err="1" smtClean="0"/>
              <a:t>Behavyorizm</a:t>
            </a:r>
            <a:r>
              <a:rPr lang="tr-TR" b="1" i="1" u="sng" dirty="0" smtClean="0"/>
              <a:t>) Yaklaşım</a:t>
            </a:r>
            <a:r>
              <a:rPr lang="tr-TR" dirty="0" smtClean="0"/>
              <a:t>: John Watson (</a:t>
            </a:r>
            <a:r>
              <a:rPr lang="tr-TR" dirty="0" err="1" smtClean="0"/>
              <a:t>Con</a:t>
            </a:r>
            <a:r>
              <a:rPr lang="tr-TR" dirty="0" smtClean="0"/>
              <a:t> Vatsın), </a:t>
            </a:r>
            <a:r>
              <a:rPr lang="tr-TR" dirty="0" err="1" smtClean="0"/>
              <a:t>İvan</a:t>
            </a:r>
            <a:r>
              <a:rPr lang="tr-TR" dirty="0" smtClean="0"/>
              <a:t> </a:t>
            </a:r>
            <a:r>
              <a:rPr lang="tr-TR" dirty="0" err="1" smtClean="0"/>
              <a:t>Pavlov</a:t>
            </a:r>
            <a:r>
              <a:rPr lang="tr-TR" dirty="0" smtClean="0"/>
              <a:t> </a:t>
            </a:r>
            <a:r>
              <a:rPr lang="tr-TR" dirty="0" smtClean="0"/>
              <a:t>(</a:t>
            </a:r>
            <a:r>
              <a:rPr lang="tr-TR" dirty="0" err="1" smtClean="0"/>
              <a:t>İvan</a:t>
            </a:r>
            <a:r>
              <a:rPr lang="tr-TR" dirty="0" smtClean="0"/>
              <a:t> </a:t>
            </a:r>
            <a:r>
              <a:rPr lang="tr-TR" dirty="0" err="1" smtClean="0"/>
              <a:t>Pavlov</a:t>
            </a:r>
            <a:r>
              <a:rPr lang="tr-TR" dirty="0" smtClean="0"/>
              <a:t>), </a:t>
            </a:r>
            <a:r>
              <a:rPr lang="tr-TR" dirty="0" err="1" smtClean="0"/>
              <a:t>Frederic</a:t>
            </a:r>
            <a:r>
              <a:rPr lang="tr-TR" dirty="0" smtClean="0"/>
              <a:t> </a:t>
            </a:r>
            <a:r>
              <a:rPr lang="tr-TR" dirty="0" err="1" smtClean="0"/>
              <a:t>Skinner</a:t>
            </a:r>
            <a:r>
              <a:rPr lang="tr-TR" dirty="0" smtClean="0"/>
              <a:t> (</a:t>
            </a:r>
            <a:r>
              <a:rPr lang="tr-TR" dirty="0" err="1" smtClean="0"/>
              <a:t>Frederik</a:t>
            </a:r>
            <a:r>
              <a:rPr lang="tr-TR" dirty="0" smtClean="0"/>
              <a:t> </a:t>
            </a:r>
            <a:r>
              <a:rPr lang="tr-TR" dirty="0" err="1" smtClean="0"/>
              <a:t>Skinır</a:t>
            </a:r>
            <a:r>
              <a:rPr lang="tr-TR" dirty="0" smtClean="0"/>
              <a:t>) </a:t>
            </a:r>
            <a:r>
              <a:rPr lang="tr-TR" dirty="0" smtClean="0"/>
              <a:t>ve Edward </a:t>
            </a:r>
            <a:r>
              <a:rPr lang="tr-TR" dirty="0" err="1" smtClean="0"/>
              <a:t>Thorndike</a:t>
            </a:r>
            <a:r>
              <a:rPr lang="tr-TR" dirty="0" smtClean="0"/>
              <a:t> (</a:t>
            </a:r>
            <a:r>
              <a:rPr lang="tr-TR" dirty="0" err="1" smtClean="0"/>
              <a:t>Edvırd</a:t>
            </a:r>
            <a:r>
              <a:rPr lang="tr-TR" dirty="0" smtClean="0"/>
              <a:t> </a:t>
            </a:r>
            <a:r>
              <a:rPr lang="tr-TR" dirty="0" err="1" smtClean="0"/>
              <a:t>Törndayk</a:t>
            </a:r>
            <a:r>
              <a:rPr lang="tr-TR" dirty="0" smtClean="0"/>
              <a:t>) yaklaşımın temsilcileridir. Bu </a:t>
            </a:r>
            <a:r>
              <a:rPr lang="tr-TR" dirty="0" smtClean="0"/>
              <a:t>yaklaşıma </a:t>
            </a:r>
            <a:r>
              <a:rPr lang="tr-TR" dirty="0" smtClean="0"/>
              <a:t>göre psikolojinin konusu gözlenebilen ve ölçülebilen insan </a:t>
            </a:r>
            <a:r>
              <a:rPr lang="tr-TR" dirty="0" smtClean="0"/>
              <a:t>davranışlarıdır</a:t>
            </a:r>
            <a:r>
              <a:rPr lang="tr-TR" dirty="0" smtClean="0"/>
              <a:t>. Doğuştan getirilen hiçbir davranış ya da özellik yoktur. </a:t>
            </a:r>
            <a:r>
              <a:rPr lang="tr-TR" dirty="0" smtClean="0"/>
              <a:t>Davranışlar eğitim </a:t>
            </a:r>
            <a:r>
              <a:rPr lang="tr-TR" dirty="0" smtClean="0"/>
              <a:t>ve çevre etkisiyle sonradan oluşur. Duygular ve zihinsel </a:t>
            </a:r>
            <a:r>
              <a:rPr lang="tr-TR" dirty="0" smtClean="0"/>
              <a:t>süreçler nesnel </a:t>
            </a:r>
            <a:r>
              <a:rPr lang="tr-TR" dirty="0" smtClean="0"/>
              <a:t>bir şekilde incelenemediği için psikolojinin konusu olamaz. </a:t>
            </a:r>
            <a:r>
              <a:rPr lang="tr-TR" dirty="0" smtClean="0"/>
              <a:t>Davranışçı </a:t>
            </a:r>
            <a:r>
              <a:rPr lang="tr-TR" dirty="0" smtClean="0"/>
              <a:t>yaklaşım, deney ve gözlem yöntemini kullanır.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36712"/>
          </a:xfrm>
        </p:spPr>
        <p:txBody>
          <a:bodyPr/>
          <a:lstStyle/>
          <a:p>
            <a:r>
              <a:rPr lang="tr-TR" dirty="0" smtClean="0"/>
              <a:t>PSİKOLOJİDE YAKLAŞIMLAR;</a:t>
            </a:r>
            <a:endParaRPr lang="tr-TR" dirty="0"/>
          </a:p>
        </p:txBody>
      </p:sp>
      <p:sp>
        <p:nvSpPr>
          <p:cNvPr id="3" name="2 İçerik Yer Tutucusu"/>
          <p:cNvSpPr>
            <a:spLocks noGrp="1"/>
          </p:cNvSpPr>
          <p:nvPr>
            <p:ph sz="quarter" idx="1"/>
          </p:nvPr>
        </p:nvSpPr>
        <p:spPr>
          <a:xfrm>
            <a:off x="457200" y="836712"/>
            <a:ext cx="8229600" cy="5760640"/>
          </a:xfrm>
        </p:spPr>
        <p:txBody>
          <a:bodyPr>
            <a:normAutofit fontScale="70000" lnSpcReduction="20000"/>
          </a:bodyPr>
          <a:lstStyle/>
          <a:p>
            <a:endParaRPr lang="tr-TR" b="1" i="1" dirty="0" smtClean="0"/>
          </a:p>
          <a:p>
            <a:r>
              <a:rPr lang="tr-TR" b="1" i="1" dirty="0" err="1" smtClean="0"/>
              <a:t>Psikanalitik</a:t>
            </a:r>
            <a:r>
              <a:rPr lang="tr-TR" b="1" i="1" dirty="0" smtClean="0"/>
              <a:t> </a:t>
            </a:r>
            <a:r>
              <a:rPr lang="tr-TR" b="1" i="1" dirty="0" smtClean="0"/>
              <a:t>(</a:t>
            </a:r>
            <a:r>
              <a:rPr lang="tr-TR" b="1" i="1" dirty="0" err="1" smtClean="0"/>
              <a:t>Psikodinamik</a:t>
            </a:r>
            <a:r>
              <a:rPr lang="tr-TR" b="1" i="1" dirty="0" smtClean="0"/>
              <a:t>) Yaklaşım</a:t>
            </a:r>
            <a:r>
              <a:rPr lang="tr-TR" dirty="0" smtClean="0"/>
              <a:t>: Sigmund Freud (</a:t>
            </a:r>
            <a:r>
              <a:rPr lang="tr-TR" dirty="0" smtClean="0"/>
              <a:t>Sigmund </a:t>
            </a:r>
            <a:r>
              <a:rPr lang="tr-TR" dirty="0" err="1" smtClean="0"/>
              <a:t>Froyd</a:t>
            </a:r>
            <a:r>
              <a:rPr lang="tr-TR" dirty="0" smtClean="0"/>
              <a:t>) </a:t>
            </a:r>
            <a:r>
              <a:rPr lang="tr-TR" dirty="0" smtClean="0"/>
              <a:t>, </a:t>
            </a:r>
            <a:r>
              <a:rPr lang="tr-TR" dirty="0" err="1" smtClean="0"/>
              <a:t>Alfred</a:t>
            </a:r>
            <a:r>
              <a:rPr lang="tr-TR" dirty="0" smtClean="0"/>
              <a:t> Adler (</a:t>
            </a:r>
            <a:r>
              <a:rPr lang="tr-TR" dirty="0" err="1" smtClean="0"/>
              <a:t>Alfred</a:t>
            </a:r>
            <a:r>
              <a:rPr lang="tr-TR" dirty="0" smtClean="0"/>
              <a:t> Adler) ve K. </a:t>
            </a:r>
            <a:r>
              <a:rPr lang="tr-TR" dirty="0" err="1" smtClean="0"/>
              <a:t>Gustav</a:t>
            </a:r>
            <a:r>
              <a:rPr lang="tr-TR" dirty="0" smtClean="0"/>
              <a:t> </a:t>
            </a:r>
            <a:r>
              <a:rPr lang="tr-TR" dirty="0" err="1" smtClean="0"/>
              <a:t>Jung</a:t>
            </a:r>
            <a:r>
              <a:rPr lang="tr-TR" dirty="0" smtClean="0"/>
              <a:t> (</a:t>
            </a:r>
            <a:r>
              <a:rPr lang="tr-TR" dirty="0" err="1" smtClean="0"/>
              <a:t>Gustav</a:t>
            </a:r>
            <a:r>
              <a:rPr lang="tr-TR" dirty="0" smtClean="0"/>
              <a:t> </a:t>
            </a:r>
            <a:r>
              <a:rPr lang="tr-TR" dirty="0" err="1" smtClean="0"/>
              <a:t>Yung</a:t>
            </a:r>
            <a:r>
              <a:rPr lang="tr-TR" dirty="0" smtClean="0"/>
              <a:t>) yaklaşımın temsilcileridir. Bu yaklaşıma göre psikolojinin </a:t>
            </a:r>
            <a:r>
              <a:rPr lang="tr-TR" dirty="0" smtClean="0"/>
              <a:t>konusu bilinçaltı </a:t>
            </a:r>
            <a:r>
              <a:rPr lang="tr-TR" dirty="0" smtClean="0"/>
              <a:t>ve bilinçaltının çözümlenmesidir. Bilinçaltı, insanın </a:t>
            </a:r>
            <a:r>
              <a:rPr lang="tr-TR" dirty="0" smtClean="0"/>
              <a:t>bastırılmış isteklerinden </a:t>
            </a:r>
            <a:r>
              <a:rPr lang="tr-TR" dirty="0" smtClean="0"/>
              <a:t>oluşur. Davranışların temelinde bu istekler bulunur </a:t>
            </a:r>
            <a:r>
              <a:rPr lang="tr-TR" dirty="0" smtClean="0"/>
              <a:t>ve insan </a:t>
            </a:r>
            <a:r>
              <a:rPr lang="tr-TR" dirty="0" smtClean="0"/>
              <a:t>davranışları bilinçaltı tarafından yönlendirilir. </a:t>
            </a:r>
            <a:r>
              <a:rPr lang="tr-TR" dirty="0" err="1" smtClean="0"/>
              <a:t>Psikanalitik</a:t>
            </a:r>
            <a:r>
              <a:rPr lang="tr-TR" dirty="0" smtClean="0"/>
              <a:t> </a:t>
            </a:r>
            <a:r>
              <a:rPr lang="tr-TR" dirty="0" smtClean="0"/>
              <a:t>yaklaşım, çocukluk dönemine dayanan </a:t>
            </a:r>
            <a:r>
              <a:rPr lang="tr-TR" dirty="0" smtClean="0"/>
              <a:t>bilinçaltı etkenlerin kişiliğin </a:t>
            </a:r>
            <a:r>
              <a:rPr lang="tr-TR" dirty="0" smtClean="0"/>
              <a:t>gelişmesinde belirleyici </a:t>
            </a:r>
            <a:r>
              <a:rPr lang="tr-TR" dirty="0" smtClean="0"/>
              <a:t>rol oynadığını </a:t>
            </a:r>
            <a:r>
              <a:rPr lang="tr-TR" dirty="0" smtClean="0"/>
              <a:t>savunur. Freud’a </a:t>
            </a:r>
            <a:r>
              <a:rPr lang="tr-TR" dirty="0" smtClean="0"/>
              <a:t>göre kişilik üç bölümden oluşur. </a:t>
            </a:r>
            <a:r>
              <a:rPr lang="tr-TR" dirty="0" err="1" smtClean="0"/>
              <a:t>İd</a:t>
            </a:r>
            <a:r>
              <a:rPr lang="tr-TR" dirty="0" smtClean="0"/>
              <a:t>; ilkel dürtüleri </a:t>
            </a:r>
            <a:r>
              <a:rPr lang="tr-TR" dirty="0" smtClean="0"/>
              <a:t>içerir, haz </a:t>
            </a:r>
            <a:r>
              <a:rPr lang="tr-TR" dirty="0" smtClean="0"/>
              <a:t>ilkesine göre hareket eder. Süper ego, toplumun ahlak </a:t>
            </a:r>
            <a:r>
              <a:rPr lang="tr-TR" dirty="0" smtClean="0"/>
              <a:t>anlayışı gibi </a:t>
            </a:r>
            <a:r>
              <a:rPr lang="tr-TR" dirty="0" smtClean="0"/>
              <a:t>etkenlerle </a:t>
            </a:r>
            <a:r>
              <a:rPr lang="tr-TR" dirty="0" smtClean="0"/>
              <a:t>sonradan şekillenir </a:t>
            </a:r>
            <a:r>
              <a:rPr lang="tr-TR" dirty="0" smtClean="0"/>
              <a:t>ve eleştirel, yargılayıcı ses olur. </a:t>
            </a:r>
            <a:r>
              <a:rPr lang="tr-TR" dirty="0" smtClean="0"/>
              <a:t>İdin istekleri </a:t>
            </a:r>
            <a:r>
              <a:rPr lang="tr-TR" dirty="0" smtClean="0"/>
              <a:t>ile süper ego arasında bir denge kurmaya çalışan ego ise </a:t>
            </a:r>
            <a:r>
              <a:rPr lang="tr-TR" dirty="0" smtClean="0"/>
              <a:t>bilinçli düşüncelerle uğraşır. Bilinçaltının </a:t>
            </a:r>
            <a:r>
              <a:rPr lang="tr-TR" dirty="0" smtClean="0"/>
              <a:t>çözümlenmesinde vaka (olay) incelemesi, hipnoz, </a:t>
            </a:r>
            <a:r>
              <a:rPr lang="tr-TR" dirty="0" smtClean="0"/>
              <a:t>rüya analizi</a:t>
            </a:r>
            <a:r>
              <a:rPr lang="tr-TR" dirty="0" smtClean="0"/>
              <a:t>, </a:t>
            </a:r>
            <a:r>
              <a:rPr lang="tr-TR" dirty="0" err="1" smtClean="0"/>
              <a:t>projektif</a:t>
            </a:r>
            <a:r>
              <a:rPr lang="tr-TR" dirty="0" smtClean="0"/>
              <a:t> testler, serbest çağrışım ve telkin gibi yöntemler kullanılır.</a:t>
            </a:r>
          </a:p>
          <a:p>
            <a:r>
              <a:rPr lang="tr-TR" b="1" i="1" u="sng" dirty="0" smtClean="0"/>
              <a:t>İnsancıl (</a:t>
            </a:r>
            <a:r>
              <a:rPr lang="tr-TR" b="1" i="1" u="sng" dirty="0" err="1" smtClean="0"/>
              <a:t>Hümanistik</a:t>
            </a:r>
            <a:r>
              <a:rPr lang="tr-TR" b="1" i="1" u="sng" dirty="0" smtClean="0"/>
              <a:t>) Yaklaşım</a:t>
            </a:r>
            <a:r>
              <a:rPr lang="tr-TR" dirty="0" smtClean="0"/>
              <a:t>: Abraham </a:t>
            </a:r>
            <a:r>
              <a:rPr lang="tr-TR" dirty="0" err="1" smtClean="0"/>
              <a:t>Maslow</a:t>
            </a:r>
            <a:r>
              <a:rPr lang="tr-TR" dirty="0" smtClean="0"/>
              <a:t> (Abraham </a:t>
            </a:r>
            <a:r>
              <a:rPr lang="tr-TR" dirty="0" err="1" smtClean="0"/>
              <a:t>Maslov</a:t>
            </a:r>
            <a:r>
              <a:rPr lang="tr-TR" dirty="0" smtClean="0"/>
              <a:t> </a:t>
            </a:r>
            <a:r>
              <a:rPr lang="tr-TR" dirty="0" smtClean="0"/>
              <a:t> </a:t>
            </a:r>
            <a:r>
              <a:rPr lang="tr-TR" dirty="0" smtClean="0"/>
              <a:t>ve Karl </a:t>
            </a:r>
            <a:r>
              <a:rPr lang="tr-TR" dirty="0" err="1" smtClean="0"/>
              <a:t>Rogers</a:t>
            </a:r>
            <a:r>
              <a:rPr lang="tr-TR" dirty="0" smtClean="0"/>
              <a:t> (Karl </a:t>
            </a:r>
            <a:r>
              <a:rPr lang="tr-TR" dirty="0" err="1" smtClean="0"/>
              <a:t>Racırs</a:t>
            </a:r>
            <a:r>
              <a:rPr lang="tr-TR" dirty="0" smtClean="0"/>
              <a:t>) yaklaşımın temsilcileridir. </a:t>
            </a:r>
            <a:r>
              <a:rPr lang="tr-TR" dirty="0" smtClean="0"/>
              <a:t>İnsanın değerli </a:t>
            </a:r>
            <a:r>
              <a:rPr lang="tr-TR" dirty="0" smtClean="0"/>
              <a:t>olduğu ve doğasının iyilik temelleri üzerine kurulduğu </a:t>
            </a:r>
            <a:r>
              <a:rPr lang="tr-TR" dirty="0" smtClean="0"/>
              <a:t>görüşünü ileri </a:t>
            </a:r>
            <a:r>
              <a:rPr lang="tr-TR" dirty="0" smtClean="0"/>
              <a:t>sürmüşlerdir. Bu yaklaşıma göre psikolojinin konusu insanı </a:t>
            </a:r>
            <a:r>
              <a:rPr lang="tr-TR" dirty="0" smtClean="0"/>
              <a:t>anlamaktır. Davranışların </a:t>
            </a:r>
            <a:r>
              <a:rPr lang="tr-TR" dirty="0" smtClean="0"/>
              <a:t>temelinde ihtiyaçlar (güdüler) bulunur. Birey “</a:t>
            </a:r>
            <a:r>
              <a:rPr lang="tr-TR" dirty="0" smtClean="0"/>
              <a:t>kendini gerçekleştirmeye</a:t>
            </a:r>
            <a:r>
              <a:rPr lang="tr-TR" dirty="0" smtClean="0"/>
              <a:t>” çalışan bir varlıktır. Birey tek, benzersiz ve </a:t>
            </a:r>
            <a:r>
              <a:rPr lang="tr-TR" dirty="0" smtClean="0"/>
              <a:t>değerlidir. Koşulsuz </a:t>
            </a:r>
            <a:r>
              <a:rPr lang="tr-TR" dirty="0" smtClean="0"/>
              <a:t>saygıyı ve sevgiyi hak </a:t>
            </a:r>
            <a:r>
              <a:rPr lang="tr-TR" dirty="0" smtClean="0"/>
              <a:t>eder. </a:t>
            </a:r>
            <a:r>
              <a:rPr lang="tr-TR" dirty="0" err="1" smtClean="0"/>
              <a:t>Hümanistik</a:t>
            </a:r>
            <a:r>
              <a:rPr lang="tr-TR" dirty="0" smtClean="0"/>
              <a:t> </a:t>
            </a:r>
            <a:r>
              <a:rPr lang="tr-TR" dirty="0" smtClean="0"/>
              <a:t>yaklaşıma göre çevresel koşullar uygun olduğu </a:t>
            </a:r>
            <a:r>
              <a:rPr lang="tr-TR" dirty="0" smtClean="0"/>
              <a:t>takdirde birey</a:t>
            </a:r>
            <a:r>
              <a:rPr lang="tr-TR" dirty="0" smtClean="0"/>
              <a:t>, gelişimini en üst düzeye çıkarabilecek potansiyele </a:t>
            </a:r>
            <a:r>
              <a:rPr lang="tr-TR" dirty="0" smtClean="0"/>
              <a:t>sahiptir. </a:t>
            </a:r>
            <a:r>
              <a:rPr lang="tr-TR" dirty="0" err="1" smtClean="0"/>
              <a:t>Hümanistik</a:t>
            </a:r>
            <a:r>
              <a:rPr lang="tr-TR" dirty="0" smtClean="0"/>
              <a:t> </a:t>
            </a:r>
            <a:r>
              <a:rPr lang="tr-TR" dirty="0" smtClean="0"/>
              <a:t>yaklaşım içe bakış ve empati yöntemini kullanır. </a:t>
            </a:r>
            <a:r>
              <a:rPr lang="tr-TR" dirty="0" smtClean="0"/>
              <a:t>Empati, kişinin </a:t>
            </a:r>
            <a:r>
              <a:rPr lang="tr-TR" dirty="0" smtClean="0"/>
              <a:t>kendisini karşısındakinin yerine koyarak, onun ne hissettiğini, </a:t>
            </a:r>
            <a:r>
              <a:rPr lang="tr-TR" dirty="0" smtClean="0"/>
              <a:t>ne düşündüğünü </a:t>
            </a:r>
            <a:r>
              <a:rPr lang="tr-TR" dirty="0" smtClean="0"/>
              <a:t>anlamaya çalışmasıdır.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94</TotalTime>
  <Words>3771</Words>
  <Application>Microsoft Office PowerPoint</Application>
  <PresentationFormat>Ekran Gösterisi (4:3)</PresentationFormat>
  <Paragraphs>152</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Cumba</vt:lpstr>
      <vt:lpstr>PSİKOLOJİ</vt:lpstr>
      <vt:lpstr>PSİKOLOJİ; </vt:lpstr>
      <vt:lpstr>PSİKOLOJİ;</vt:lpstr>
      <vt:lpstr>B.PSİKOLOJİNİN BİLİM OLMA SÜRECİ Psikolojinin Gelişimi </vt:lpstr>
      <vt:lpstr>Psikolojinin Gelişimi;</vt:lpstr>
      <vt:lpstr>PSİKOLOJİDE YAKLAŞIMLAR;</vt:lpstr>
      <vt:lpstr>PSİKOLOJİDE YAKLAŞIMLAR; </vt:lpstr>
      <vt:lpstr>PSİKOLOJİDE YAKLAŞIMLAR;</vt:lpstr>
      <vt:lpstr>PSİKOLOJİDE YAKLAŞIMLAR;</vt:lpstr>
      <vt:lpstr>PSİKOLOJİDE YAKLAŞIMLAR;</vt:lpstr>
      <vt:lpstr>PSİKOLOJİDE YAKLAŞIMLAR;</vt:lpstr>
      <vt:lpstr>C-PSİKOLOJİNİN BİR BİLİM DALI OLARAK ÖLÇÜTLERİ VE AMAÇLARI</vt:lpstr>
      <vt:lpstr>Ç.PSİKOLOJİ ARAŞTIRMALARINDA UYGULANAN YÖNTEM VE TEKNİKLER</vt:lpstr>
      <vt:lpstr>Ç.PSİKOLOJİ ARAŞTIRMALARINDA UYGULANAN YÖNTEM VE TEKNİKLER</vt:lpstr>
      <vt:lpstr>Ç.PSİKOLOJİ ARAŞTIRMALARINDA UYGULANAN YÖNTEM VE TEKNİKLER</vt:lpstr>
      <vt:lpstr>Ç.PSİKOLOJİ ARAŞTIRMALARINDA UYGULANAN YÖNTEM VE TEKNİKLER</vt:lpstr>
      <vt:lpstr>Ç.PSİKOLOJİ ARAŞTIRMALARINDA UYGULANAN YÖNTEM VE TEKNİKLER</vt:lpstr>
      <vt:lpstr>Ç.PSİKOLOJİ ARAŞTIRMALARINDA UYGULANAN YÖNTEM VE TEKNİKLER</vt:lpstr>
      <vt:lpstr>D. PSİKOLOJİ ARAŞTIRMALARINDA UYULMASI GEREKEN ETİK KURALLAR</vt:lpstr>
      <vt:lpstr>D. PSİKOLOJİ ARAŞTIRMALARINDA UYULMASI GEREKEN ETİK KURALLAR</vt:lpstr>
      <vt:lpstr>E.PSİKOLOJİNİN ALT DALLARI</vt:lpstr>
      <vt:lpstr>E.PSİKOLOJİNİN ALT DALLARI</vt:lpstr>
      <vt:lpstr>F. PSİKOLOJİNİN İŞ ALANLARI</vt:lpstr>
      <vt:lpstr>G. PSİKOLOJİNİN DİĞER BİLİM DALLARIYLA İLİŞKİSİ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PSİKOLOJİ</dc:title>
  <dc:creator>USER</dc:creator>
  <cp:lastModifiedBy>Windows Kullanıcısı</cp:lastModifiedBy>
  <cp:revision>22</cp:revision>
  <dcterms:created xsi:type="dcterms:W3CDTF">2020-11-06T18:46:49Z</dcterms:created>
  <dcterms:modified xsi:type="dcterms:W3CDTF">2020-11-06T20:31:47Z</dcterms:modified>
</cp:coreProperties>
</file>