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-12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278C-E405-4DF6-9D56-42FA41C196C6}" type="datetimeFigureOut">
              <a:rPr lang="tr-TR" smtClean="0"/>
              <a:t>18.12.2020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D8F85-02C6-45F5-AE45-3256EA8D78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7161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278C-E405-4DF6-9D56-42FA41C196C6}" type="datetimeFigureOut">
              <a:rPr lang="tr-TR" smtClean="0"/>
              <a:t>18.12.2020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D8F85-02C6-45F5-AE45-3256EA8D78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847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278C-E405-4DF6-9D56-42FA41C196C6}" type="datetimeFigureOut">
              <a:rPr lang="tr-TR" smtClean="0"/>
              <a:t>18.12.2020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D8F85-02C6-45F5-AE45-3256EA8D78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9934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278C-E405-4DF6-9D56-42FA41C196C6}" type="datetimeFigureOut">
              <a:rPr lang="tr-TR" smtClean="0"/>
              <a:t>18.12.2020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D8F85-02C6-45F5-AE45-3256EA8D78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5917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278C-E405-4DF6-9D56-42FA41C196C6}" type="datetimeFigureOut">
              <a:rPr lang="tr-TR" smtClean="0"/>
              <a:t>18.12.2020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D8F85-02C6-45F5-AE45-3256EA8D78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0709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278C-E405-4DF6-9D56-42FA41C196C6}" type="datetimeFigureOut">
              <a:rPr lang="tr-TR" smtClean="0"/>
              <a:t>18.12.2020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D8F85-02C6-45F5-AE45-3256EA8D78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1067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278C-E405-4DF6-9D56-42FA41C196C6}" type="datetimeFigureOut">
              <a:rPr lang="tr-TR" smtClean="0"/>
              <a:t>18.12.2020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D8F85-02C6-45F5-AE45-3256EA8D78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3690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278C-E405-4DF6-9D56-42FA41C196C6}" type="datetimeFigureOut">
              <a:rPr lang="tr-TR" smtClean="0"/>
              <a:t>18.12.2020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D8F85-02C6-45F5-AE45-3256EA8D78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630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278C-E405-4DF6-9D56-42FA41C196C6}" type="datetimeFigureOut">
              <a:rPr lang="tr-TR" smtClean="0"/>
              <a:t>18.12.2020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D8F85-02C6-45F5-AE45-3256EA8D78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7517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278C-E405-4DF6-9D56-42FA41C196C6}" type="datetimeFigureOut">
              <a:rPr lang="tr-TR" smtClean="0"/>
              <a:t>18.12.2020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D8F85-02C6-45F5-AE45-3256EA8D78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1715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278C-E405-4DF6-9D56-42FA41C196C6}" type="datetimeFigureOut">
              <a:rPr lang="tr-TR" smtClean="0"/>
              <a:t>18.12.2020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D8F85-02C6-45F5-AE45-3256EA8D78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4565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9278C-E405-4DF6-9D56-42FA41C196C6}" type="datetimeFigureOut">
              <a:rPr lang="tr-TR" smtClean="0"/>
              <a:t>18.12.2020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D8F85-02C6-45F5-AE45-3256EA8D78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1143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12.SINIF DENEME-4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tr-TR" dirty="0" smtClean="0"/>
          </a:p>
          <a:p>
            <a:r>
              <a:rPr lang="tr-TR" b="1" u="sng" dirty="0" smtClean="0"/>
              <a:t>40 SORU</a:t>
            </a:r>
            <a:endParaRPr lang="tr-TR" b="1" u="sng" dirty="0"/>
          </a:p>
        </p:txBody>
      </p:sp>
    </p:spTree>
    <p:extLst>
      <p:ext uri="{BB962C8B-B14F-4D97-AF65-F5344CB8AC3E}">
        <p14:creationId xmlns:p14="http://schemas.microsoft.com/office/powerpoint/2010/main" val="3762945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9.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 </a:t>
            </a:r>
            <a:r>
              <a:rPr lang="tr-TR" b="1" i="1" dirty="0" smtClean="0"/>
              <a:t>*Askerlik vatan görevi haline geldi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smtClean="0"/>
              <a:t>*Hukukun üstünlüğü ilkesi kabul edildi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smtClean="0"/>
              <a:t>*Mustafa Reşit Paşa tarafından hazırlandı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Yukarıda özellikleri verilen olay, aşağıdakilerden </a:t>
            </a:r>
            <a:r>
              <a:rPr lang="tr-TR" u="sng" dirty="0" smtClean="0"/>
              <a:t>hangisidir</a:t>
            </a:r>
            <a:r>
              <a:rPr lang="tr-TR" dirty="0" smtClean="0"/>
              <a:t> ?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A)</a:t>
            </a:r>
            <a:r>
              <a:rPr lang="tr-TR" dirty="0" err="1" smtClean="0"/>
              <a:t>Sened</a:t>
            </a:r>
            <a:r>
              <a:rPr lang="tr-TR" dirty="0" smtClean="0"/>
              <a:t>-i İttifak            B) Kanun-i Esasi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C) Tanzimat Fermanı.   D) Islahat Fermanı.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E) </a:t>
            </a:r>
            <a:r>
              <a:rPr lang="tr-TR" dirty="0" err="1" smtClean="0"/>
              <a:t>II.Meşrutiyet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01388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smtClean="0"/>
              <a:t>10.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smtClean="0"/>
              <a:t> 31 Mart </a:t>
            </a:r>
            <a:r>
              <a:rPr lang="tr-TR" dirty="0" err="1" smtClean="0"/>
              <a:t>Ayaklanması’nın</a:t>
            </a:r>
            <a:r>
              <a:rPr lang="tr-TR" dirty="0" smtClean="0"/>
              <a:t> ;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</a:t>
            </a:r>
            <a:r>
              <a:rPr lang="tr-TR" b="1" i="1" dirty="0" smtClean="0"/>
              <a:t>I. </a:t>
            </a:r>
            <a:r>
              <a:rPr lang="tr-TR" b="1" i="1" dirty="0" err="1" smtClean="0"/>
              <a:t>II.Abdülhamid’in</a:t>
            </a:r>
            <a:r>
              <a:rPr lang="tr-TR" b="1" i="1" dirty="0" smtClean="0"/>
              <a:t> padişahlığına son vermesi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smtClean="0"/>
              <a:t> II. Rejimi yıkmayı amaçlaması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smtClean="0"/>
              <a:t>III. Ümmetçilik anlayışıyla çıkarılması</a:t>
            </a:r>
          </a:p>
          <a:p>
            <a:pPr marL="0" indent="0">
              <a:buNone/>
            </a:pPr>
            <a:r>
              <a:rPr lang="tr-TR" b="1" i="1" dirty="0" smtClean="0"/>
              <a:t> IV. </a:t>
            </a:r>
            <a:r>
              <a:rPr lang="tr-TR" b="1" i="1" dirty="0" err="1" smtClean="0"/>
              <a:t>V.Mehmed</a:t>
            </a:r>
            <a:r>
              <a:rPr lang="tr-TR" b="1" i="1" dirty="0" smtClean="0"/>
              <a:t> Reşat’ın padişah yapılması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smtClean="0"/>
              <a:t> V. Yenilik karşıtı çıkan ilk ayaklanma olması</a:t>
            </a:r>
          </a:p>
          <a:p>
            <a:pPr marL="0" indent="0">
              <a:buNone/>
            </a:pPr>
            <a:r>
              <a:rPr lang="tr-TR" dirty="0" smtClean="0"/>
              <a:t>özellikleri arasında, aşağıdakilerden hangisi </a:t>
            </a:r>
            <a:r>
              <a:rPr lang="tr-TR" u="sng" dirty="0" smtClean="0"/>
              <a:t>yer almaz ?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A)I        B) II          C) III          D) IV.            E) V.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46324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smtClean="0"/>
              <a:t>11.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smtClean="0"/>
              <a:t> Osmanlı Devleti’nin </a:t>
            </a:r>
            <a:r>
              <a:rPr lang="tr-TR" dirty="0" err="1" smtClean="0"/>
              <a:t>I.Balkan</a:t>
            </a:r>
            <a:r>
              <a:rPr lang="tr-TR" dirty="0" smtClean="0"/>
              <a:t> Savaşı’nda başarısız olmasının ;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</a:t>
            </a:r>
            <a:r>
              <a:rPr lang="tr-TR" b="1" i="1" dirty="0" err="1" smtClean="0"/>
              <a:t>I.Ordunun</a:t>
            </a:r>
            <a:r>
              <a:rPr lang="tr-TR" b="1" i="1" dirty="0" smtClean="0"/>
              <a:t> siyasete karışması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smtClean="0"/>
              <a:t> </a:t>
            </a:r>
            <a:r>
              <a:rPr lang="tr-TR" b="1" i="1" dirty="0" err="1" smtClean="0"/>
              <a:t>II.Mebuslar</a:t>
            </a:r>
            <a:r>
              <a:rPr lang="tr-TR" b="1" i="1" dirty="0" smtClean="0"/>
              <a:t> Meclisinin kapatılması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err="1" smtClean="0"/>
              <a:t>III.Ordunun</a:t>
            </a:r>
            <a:r>
              <a:rPr lang="tr-TR" b="1" i="1" dirty="0" smtClean="0"/>
              <a:t> daha önce terhis edilmiş olması</a:t>
            </a:r>
          </a:p>
          <a:p>
            <a:pPr marL="0" indent="0">
              <a:buNone/>
            </a:pPr>
            <a:r>
              <a:rPr lang="tr-TR" b="1" i="1" dirty="0" smtClean="0"/>
              <a:t> </a:t>
            </a:r>
            <a:r>
              <a:rPr lang="tr-TR" b="1" i="1" dirty="0" err="1" smtClean="0"/>
              <a:t>IV.Donanmanın</a:t>
            </a:r>
            <a:r>
              <a:rPr lang="tr-TR" b="1" i="1" dirty="0" smtClean="0"/>
              <a:t> yetersiz olması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smtClean="0"/>
              <a:t> </a:t>
            </a:r>
            <a:r>
              <a:rPr lang="tr-TR" b="1" i="1" dirty="0" err="1" smtClean="0"/>
              <a:t>V.Avrupa’nın</a:t>
            </a:r>
            <a:r>
              <a:rPr lang="tr-TR" b="1" i="1" dirty="0" smtClean="0"/>
              <a:t> Balkan milletlerini desteklemesi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nedenleri arasında, hangileri </a:t>
            </a:r>
            <a:r>
              <a:rPr lang="tr-TR" u="sng" dirty="0" smtClean="0"/>
              <a:t>yer almaz 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A)I          B) II.          C) III.          D) IV          E) V.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92998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12.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 smtClean="0"/>
              <a:t> Milli Kurtuluş Savaşımız sırasında, Türk halkının silahlı mücadeleye başlamasıyla doğan güce, </a:t>
            </a:r>
            <a:r>
              <a:rPr lang="tr-TR" dirty="0" err="1" smtClean="0"/>
              <a:t>Kuvay</a:t>
            </a:r>
            <a:r>
              <a:rPr lang="tr-TR" dirty="0" smtClean="0"/>
              <a:t>-ı Milliye denir.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err="1" smtClean="0"/>
              <a:t>Kuvay</a:t>
            </a:r>
            <a:r>
              <a:rPr lang="tr-TR" dirty="0" smtClean="0"/>
              <a:t>-ı </a:t>
            </a:r>
            <a:r>
              <a:rPr lang="tr-TR" dirty="0" err="1" smtClean="0"/>
              <a:t>Milliye’nin</a:t>
            </a:r>
            <a:r>
              <a:rPr lang="tr-TR" dirty="0" smtClean="0"/>
              <a:t> ortaya çıkmasında etkili olan gelişmeler arasında, aşağıdakilerden hangisi </a:t>
            </a:r>
            <a:r>
              <a:rPr lang="tr-TR" u="sng" dirty="0" smtClean="0"/>
              <a:t>yer almaz 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A) İtilafların Mondros’la Anadolu’yu işgale başlaması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B) Mondros’ta Osmanlı ordusunun terhis edilmesi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C) İstanbul Hükümeti’nin Sevr Antlaşması’nı imzalaması.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D) Yunanlılar tarafından İzmir’in işgal edilmesi.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E) İstanbul Hükümeti’nin Türk halkını koruyamayacak duruma gelmesi.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987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smtClean="0"/>
              <a:t>13.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tr-TR" dirty="0" smtClean="0"/>
              <a:t> Kurtuluş Savaşı yıllarında kurulan   «</a:t>
            </a:r>
            <a:r>
              <a:rPr lang="tr-TR" b="1" i="1" dirty="0" smtClean="0"/>
              <a:t>Direniş </a:t>
            </a:r>
            <a:r>
              <a:rPr lang="tr-TR" b="1" i="1" dirty="0" err="1" smtClean="0"/>
              <a:t>Cemiyetleri</a:t>
            </a:r>
            <a:r>
              <a:rPr lang="tr-TR" dirty="0" err="1" smtClean="0"/>
              <a:t>»nin</a:t>
            </a:r>
            <a:r>
              <a:rPr lang="tr-TR" dirty="0" smtClean="0"/>
              <a:t> özellikleri arasında, aşağıdaki-</a:t>
            </a:r>
            <a:r>
              <a:rPr lang="tr-TR" dirty="0" err="1" smtClean="0"/>
              <a:t>lerden</a:t>
            </a:r>
            <a:r>
              <a:rPr lang="tr-TR" dirty="0" smtClean="0"/>
              <a:t> hangisi </a:t>
            </a:r>
            <a:r>
              <a:rPr lang="tr-TR" u="sng" dirty="0" smtClean="0"/>
              <a:t>yer almaz 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A)Bölgesel amaçlı kurulmuşlardır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B) Milli bütünlük doğrultusunda hareket ettiler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C) Milli bağımsızlık fikrini kabul etmişlerdir.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D) Osmanlı Hükümeti’nin tepkisizliği sebeptir.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E) Bulundukları bölgelerin hakkını savundular.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04915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14.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smtClean="0"/>
              <a:t> Müdafaa-i Hukuk </a:t>
            </a:r>
            <a:r>
              <a:rPr lang="tr-TR" dirty="0" err="1" smtClean="0"/>
              <a:t>Cemiyetleri’nin</a:t>
            </a:r>
            <a:r>
              <a:rPr lang="tr-TR" dirty="0" smtClean="0"/>
              <a:t> ;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</a:t>
            </a:r>
            <a:r>
              <a:rPr lang="tr-TR" b="1" i="1" dirty="0" err="1" smtClean="0"/>
              <a:t>I.İşgallerin</a:t>
            </a:r>
            <a:r>
              <a:rPr lang="tr-TR" b="1" i="1" dirty="0" smtClean="0"/>
              <a:t> haksızlığının duyurulması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smtClean="0"/>
              <a:t> </a:t>
            </a:r>
            <a:r>
              <a:rPr lang="tr-TR" b="1" i="1" dirty="0" err="1" smtClean="0"/>
              <a:t>II.Bağımsızlık</a:t>
            </a:r>
            <a:r>
              <a:rPr lang="tr-TR" b="1" i="1" dirty="0" smtClean="0"/>
              <a:t> düşüncesini canlandırması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err="1" smtClean="0"/>
              <a:t>III.Kuvay</a:t>
            </a:r>
            <a:r>
              <a:rPr lang="tr-TR" b="1" i="1" dirty="0" smtClean="0"/>
              <a:t>-ı Milliye hareketini teşvik etmesi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err="1" smtClean="0"/>
              <a:t>IV.Türk</a:t>
            </a:r>
            <a:r>
              <a:rPr lang="tr-TR" b="1" i="1" dirty="0" smtClean="0"/>
              <a:t> halkının sesini dünyaya duyurması</a:t>
            </a:r>
          </a:p>
          <a:p>
            <a:pPr marL="0" indent="0">
              <a:buNone/>
            </a:pPr>
            <a:r>
              <a:rPr lang="tr-TR" b="1" i="1" dirty="0" smtClean="0"/>
              <a:t>  </a:t>
            </a:r>
            <a:r>
              <a:rPr lang="tr-TR" b="1" i="1" dirty="0" err="1" smtClean="0"/>
              <a:t>V.Gizli</a:t>
            </a:r>
            <a:r>
              <a:rPr lang="tr-TR" b="1" i="1" dirty="0" smtClean="0"/>
              <a:t> antlaşmaları ortaya çıkarması</a:t>
            </a:r>
          </a:p>
          <a:p>
            <a:pPr marL="0" indent="0">
              <a:buNone/>
            </a:pPr>
            <a:r>
              <a:rPr lang="tr-TR" dirty="0" smtClean="0"/>
              <a:t>Kurtuluş Savaşı’na katkıları arasında, hangisi </a:t>
            </a:r>
            <a:r>
              <a:rPr lang="tr-TR" u="sng" dirty="0" smtClean="0"/>
              <a:t>yer almaz</a:t>
            </a:r>
            <a:r>
              <a:rPr lang="tr-TR" dirty="0" smtClean="0"/>
              <a:t> ?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A)I          B) II          C) III          D) IV          E) V.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379158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smtClean="0"/>
              <a:t>15.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tr-TR" dirty="0" smtClean="0"/>
              <a:t> 28 Mayıs 1919’da yayımlanan </a:t>
            </a:r>
            <a:r>
              <a:rPr lang="tr-TR" b="1" u="sng" dirty="0" smtClean="0"/>
              <a:t>Havza Genelgesi</a:t>
            </a:r>
            <a:r>
              <a:rPr lang="tr-TR" dirty="0" smtClean="0"/>
              <a:t>’ </a:t>
            </a:r>
            <a:r>
              <a:rPr lang="tr-TR" dirty="0" err="1" smtClean="0"/>
              <a:t>nin</a:t>
            </a:r>
            <a:r>
              <a:rPr lang="tr-TR" dirty="0" smtClean="0"/>
              <a:t> içeriğinde, aşağıdakilerden hangisi </a:t>
            </a:r>
            <a:r>
              <a:rPr lang="tr-TR" u="sng" dirty="0" smtClean="0"/>
              <a:t>yer alır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A) Manda ve Himayenin reddedilmesi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B) İşgallerin protesto edilmesi.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C) Saltanatın kaldırılması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D) Temsil Heyeti’nin kurulması.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E) Sivas Kongresi’nin toplanması.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3303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16.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 Erzurum Kongresi ile Sivas Kongresi’nin ortak özelliği, aşağıdakilerden </a:t>
            </a:r>
            <a:r>
              <a:rPr lang="tr-TR" u="sng" dirty="0" smtClean="0"/>
              <a:t>hangisidir</a:t>
            </a:r>
            <a:r>
              <a:rPr lang="tr-TR" dirty="0" smtClean="0"/>
              <a:t> ?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A)Milli içerikli kararlar alınması.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B) Yurdun her yanından delegelerin katılması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C) Anadolu ve Rumeli Müdafaa-i Hukuk Cemiyeti kurulması.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D) Temsil Kurulu’nun milleti temsil etme yetkisini alması.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E) Ali Fuat Paşa’nın Batı Cephesi Komutanlığı’na atanması.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5846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17.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tr-TR" dirty="0" smtClean="0"/>
              <a:t> Aşağıdakilerden hangisi, </a:t>
            </a:r>
            <a:r>
              <a:rPr lang="tr-TR" b="1" u="sng" dirty="0" smtClean="0"/>
              <a:t>Erzurum Kongresi</a:t>
            </a:r>
            <a:r>
              <a:rPr lang="tr-TR" dirty="0" smtClean="0"/>
              <a:t>’nin aldığı kararlardan </a:t>
            </a:r>
            <a:r>
              <a:rPr lang="tr-TR" u="sng" dirty="0" smtClean="0"/>
              <a:t>biri değildir 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A)Milli sınırlar içinde vatan bir bütündür, parça-</a:t>
            </a:r>
            <a:r>
              <a:rPr lang="tr-TR" dirty="0" err="1" smtClean="0"/>
              <a:t>lanamaz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B) Manda ve Himaye kabul edilemez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C) İrade-i Milliye adlı gazete çıkarılmıştır.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D) Geçici bir hükümet kurulmalıdır.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E) Heyet-i </a:t>
            </a:r>
            <a:r>
              <a:rPr lang="tr-TR" dirty="0" err="1" smtClean="0"/>
              <a:t>Temsiliye</a:t>
            </a:r>
            <a:r>
              <a:rPr lang="tr-TR" dirty="0" smtClean="0"/>
              <a:t> oluşturulmuştur.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8297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18.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smtClean="0"/>
              <a:t> Aşağıdakilerden hangisinin gerçekleşmesinde, Temsil Kurulu’nun çalışmaları, doğrudan etkili </a:t>
            </a:r>
            <a:r>
              <a:rPr lang="tr-TR" u="sng" dirty="0" smtClean="0"/>
              <a:t>olmamıştır</a:t>
            </a:r>
            <a:r>
              <a:rPr lang="tr-TR" dirty="0" smtClean="0"/>
              <a:t> ?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A)Amasya </a:t>
            </a:r>
            <a:r>
              <a:rPr lang="tr-TR" dirty="0" err="1" smtClean="0"/>
              <a:t>Görüşmeleri’nin</a:t>
            </a:r>
            <a:r>
              <a:rPr lang="tr-TR" dirty="0" smtClean="0"/>
              <a:t> yapılması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B) Osmanlı </a:t>
            </a:r>
            <a:r>
              <a:rPr lang="tr-TR" dirty="0" err="1" smtClean="0"/>
              <a:t>Mebusan</a:t>
            </a:r>
            <a:r>
              <a:rPr lang="tr-TR" dirty="0" smtClean="0"/>
              <a:t> Meclisi’nin toplanma kara-</a:t>
            </a:r>
            <a:r>
              <a:rPr lang="tr-TR" dirty="0" err="1" smtClean="0"/>
              <a:t>rının</a:t>
            </a:r>
            <a:r>
              <a:rPr lang="tr-TR" dirty="0" smtClean="0"/>
              <a:t> alınması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C) TBMM’nin açılması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D) </a:t>
            </a:r>
            <a:r>
              <a:rPr lang="tr-TR" dirty="0" err="1" smtClean="0"/>
              <a:t>Kuvay</a:t>
            </a:r>
            <a:r>
              <a:rPr lang="tr-TR" dirty="0" smtClean="0"/>
              <a:t>-ı Milliye örgütlerinin kurulması.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E) Misak-ı </a:t>
            </a:r>
            <a:r>
              <a:rPr lang="tr-TR" dirty="0" err="1" smtClean="0"/>
              <a:t>Milli’nin</a:t>
            </a:r>
            <a:r>
              <a:rPr lang="tr-TR" dirty="0" smtClean="0"/>
              <a:t> hazırlanması.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65444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smtClean="0"/>
              <a:t>1.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Aşağıda verilen Türk devletlerinden hangileri, hem Orta Asya, hem de Avrupa’da </a:t>
            </a:r>
            <a:r>
              <a:rPr lang="tr-TR" u="sng" dirty="0" smtClean="0"/>
              <a:t>devlet kurmuşlardır 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A)Avarlar—Peçenekler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B) Hunlar—Bulgarlar.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C) Hunlar—Kumanlar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D) Karluklar—</a:t>
            </a:r>
            <a:r>
              <a:rPr lang="tr-TR" dirty="0" err="1" smtClean="0"/>
              <a:t>Kimekler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E) Macarlar—Bulgarlar.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376091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19.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tr-TR" dirty="0" smtClean="0"/>
              <a:t> Milli Mücadele yıllarında kurulan Heyet-i Temsi-</a:t>
            </a:r>
            <a:r>
              <a:rPr lang="tr-TR" dirty="0" err="1" smtClean="0"/>
              <a:t>liye’nin</a:t>
            </a:r>
            <a:r>
              <a:rPr lang="tr-TR" dirty="0" smtClean="0"/>
              <a:t> (Temsil Heyeti) İstanbul Hükümeti tara-</a:t>
            </a:r>
            <a:r>
              <a:rPr lang="tr-TR" dirty="0" err="1" smtClean="0"/>
              <a:t>fından</a:t>
            </a:r>
            <a:r>
              <a:rPr lang="tr-TR" dirty="0" smtClean="0"/>
              <a:t> resmen tanınması, aşağıdakilerden han-</a:t>
            </a:r>
            <a:r>
              <a:rPr lang="tr-TR" dirty="0" err="1" smtClean="0"/>
              <a:t>gisi</a:t>
            </a:r>
            <a:r>
              <a:rPr lang="tr-TR" dirty="0" smtClean="0"/>
              <a:t> ile </a:t>
            </a:r>
            <a:r>
              <a:rPr lang="tr-TR" u="sng" dirty="0" smtClean="0"/>
              <a:t>gerçekleşmiştir</a:t>
            </a:r>
            <a:r>
              <a:rPr lang="tr-TR" dirty="0" smtClean="0"/>
              <a:t> ?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A)Misak-ı Milli          B) Amasya Görüşmeleri.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C) Sivas Kongresi      D) Amasya Genelgesi.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E) Erzurum Kongresi.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1319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smtClean="0"/>
              <a:t>20.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b="1" i="1" dirty="0" smtClean="0"/>
              <a:t>   </a:t>
            </a:r>
            <a:r>
              <a:rPr lang="tr-TR" b="1" i="1" dirty="0" err="1" smtClean="0"/>
              <a:t>I.Anayasa</a:t>
            </a:r>
            <a:r>
              <a:rPr lang="tr-TR" b="1" i="1" dirty="0" smtClean="0"/>
              <a:t> hazırlamak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smtClean="0"/>
              <a:t> </a:t>
            </a:r>
            <a:r>
              <a:rPr lang="tr-TR" b="1" i="1" dirty="0" err="1" smtClean="0"/>
              <a:t>II.Düzenli</a:t>
            </a:r>
            <a:r>
              <a:rPr lang="tr-TR" b="1" i="1" dirty="0" smtClean="0"/>
              <a:t> ordu kurmak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err="1" smtClean="0"/>
              <a:t>III.Milli</a:t>
            </a:r>
            <a:r>
              <a:rPr lang="tr-TR" b="1" i="1" dirty="0" smtClean="0"/>
              <a:t> cemiyetleri birleştirmek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err="1" smtClean="0"/>
              <a:t>IV.Çağdaş</a:t>
            </a:r>
            <a:r>
              <a:rPr lang="tr-TR" b="1" i="1" dirty="0" smtClean="0"/>
              <a:t> devrimleri gerçekleştirmek</a:t>
            </a:r>
          </a:p>
          <a:p>
            <a:pPr marL="0" indent="0">
              <a:buNone/>
            </a:pPr>
            <a:r>
              <a:rPr lang="tr-TR" b="1" i="1" dirty="0" smtClean="0"/>
              <a:t>  </a:t>
            </a:r>
            <a:r>
              <a:rPr lang="tr-TR" b="1" i="1" dirty="0" err="1" smtClean="0"/>
              <a:t>V.Kongreler</a:t>
            </a:r>
            <a:r>
              <a:rPr lang="tr-TR" b="1" i="1" dirty="0" smtClean="0"/>
              <a:t> yoluyla milli istekleri belirlemek</a:t>
            </a:r>
            <a:endParaRPr lang="tr-TR" b="1" i="1" dirty="0"/>
          </a:p>
          <a:p>
            <a:pPr marL="0" indent="0">
              <a:buNone/>
            </a:pPr>
            <a:r>
              <a:rPr lang="tr-TR" dirty="0" smtClean="0"/>
              <a:t> Bu gelişmelerden hangilerinin, </a:t>
            </a:r>
            <a:r>
              <a:rPr lang="tr-TR" dirty="0" err="1" smtClean="0"/>
              <a:t>I.TBMM’nin</a:t>
            </a:r>
            <a:r>
              <a:rPr lang="tr-TR" dirty="0" smtClean="0"/>
              <a:t> faaliyet-</a:t>
            </a:r>
            <a:r>
              <a:rPr lang="tr-TR" dirty="0" err="1" smtClean="0"/>
              <a:t>leri</a:t>
            </a:r>
            <a:r>
              <a:rPr lang="tr-TR" dirty="0" smtClean="0"/>
              <a:t> arasında yer aldığı </a:t>
            </a:r>
            <a:r>
              <a:rPr lang="tr-TR" u="sng" dirty="0" smtClean="0"/>
              <a:t>söylenemez</a:t>
            </a:r>
            <a:r>
              <a:rPr lang="tr-TR" dirty="0" smtClean="0"/>
              <a:t> ?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A) I  ve  II     B) I  ve  III      C) II  ve  III     D) III  ve  IV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E) IV  ve  V.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60718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21.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tr-TR" dirty="0" smtClean="0"/>
              <a:t> 23 Nisan 1920’de açılan </a:t>
            </a:r>
            <a:r>
              <a:rPr lang="tr-TR" dirty="0" err="1" smtClean="0"/>
              <a:t>I.TBMM’nin</a:t>
            </a:r>
            <a:r>
              <a:rPr lang="tr-TR" dirty="0" smtClean="0"/>
              <a:t>  öncelikle, aşağıdakilerden hangisini gerçekleştirmeye çalış-tığı </a:t>
            </a:r>
            <a:r>
              <a:rPr lang="tr-TR" u="sng" dirty="0" smtClean="0"/>
              <a:t>söylenebilir</a:t>
            </a:r>
            <a:r>
              <a:rPr lang="tr-TR" dirty="0" smtClean="0"/>
              <a:t> ?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A)Milli egemenlik ilkesini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B) Saltanatın kaldırılmasını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C) Milli bağımsızlığın gerçekleştirilmesini.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D) Devletin laikleşmesini.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E) Devletin demokratikleşmesini.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38825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smtClean="0"/>
              <a:t>22.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tr-TR" dirty="0" smtClean="0"/>
              <a:t> I.TBMM Hükümeti’nin faaliyetleri arasında, aşa-</a:t>
            </a:r>
            <a:r>
              <a:rPr lang="tr-TR" dirty="0" err="1" smtClean="0"/>
              <a:t>ğıdakilerden</a:t>
            </a:r>
            <a:r>
              <a:rPr lang="tr-TR" dirty="0" smtClean="0"/>
              <a:t> hangisi </a:t>
            </a:r>
            <a:r>
              <a:rPr lang="tr-TR" u="sng" dirty="0" smtClean="0"/>
              <a:t>yer almaz 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A) Saltanatın kaldırılması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B) Halifeliğin kaldırılması.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C) Ülkenin düşman işgalinden kurtarılması.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D) Lozan </a:t>
            </a:r>
            <a:r>
              <a:rPr lang="tr-TR" dirty="0" err="1" smtClean="0"/>
              <a:t>Görüşmeleri’nin</a:t>
            </a:r>
            <a:r>
              <a:rPr lang="tr-TR" dirty="0" smtClean="0"/>
              <a:t> yapılması.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E) Mudanya Ateşkes Antlaşması’nın imzalanışı.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2222277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smtClean="0"/>
              <a:t>23.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tr-TR" dirty="0" smtClean="0"/>
              <a:t> Misak-ı Milli, aşağıdaki kurumlardan hangisi tarafından </a:t>
            </a:r>
            <a:r>
              <a:rPr lang="tr-TR" u="sng" dirty="0" smtClean="0"/>
              <a:t>kabul edilmiştir 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r>
              <a:rPr lang="tr-TR" dirty="0" smtClean="0"/>
              <a:t> A)Temsil Heyeti</a:t>
            </a:r>
          </a:p>
          <a:p>
            <a:pPr marL="0" indent="0">
              <a:buNone/>
            </a:pPr>
            <a:r>
              <a:rPr lang="tr-TR" dirty="0" smtClean="0"/>
              <a:t> B) TBMM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C) Osmanlı </a:t>
            </a:r>
            <a:r>
              <a:rPr lang="tr-TR" dirty="0" err="1" smtClean="0"/>
              <a:t>Mebusan</a:t>
            </a:r>
            <a:r>
              <a:rPr lang="tr-TR" dirty="0" smtClean="0"/>
              <a:t> Meclisi.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D) Amasya Genelgesi ile.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E) Amasya Görüşmeleri ile.</a:t>
            </a:r>
          </a:p>
          <a:p>
            <a:pPr marL="514350" indent="-514350">
              <a:buAutoNum type="alphaUcParenR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87492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24.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tr-TR" dirty="0" smtClean="0"/>
              <a:t> TBMM Hükümeti kurulduktan sonra, aşağıdaki kararlardan hangisinin diğerlerinden </a:t>
            </a:r>
            <a:r>
              <a:rPr lang="tr-TR" u="sng" dirty="0" smtClean="0"/>
              <a:t>daha önce </a:t>
            </a:r>
            <a:r>
              <a:rPr lang="tr-TR" dirty="0" smtClean="0"/>
              <a:t>gerçekleştiği </a:t>
            </a:r>
            <a:r>
              <a:rPr lang="tr-TR" u="sng" dirty="0" smtClean="0"/>
              <a:t>söylenebilir</a:t>
            </a:r>
            <a:r>
              <a:rPr lang="tr-TR" dirty="0" smtClean="0"/>
              <a:t> ?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A)Takrir-i Sükun Kanunu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B) Hıyanet-i Vataniye Kanunu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C) Saltanatın kaldırılması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D) Teşkilat-ı Esasiye Kanunu.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E) Tekalif-i Milliye Emirleri.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83021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25.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dirty="0" smtClean="0"/>
              <a:t> Milli Kurtuluş Savaşı’nda Doğu Cephesi’nde kazanılan ilk askeri başarının ;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</a:t>
            </a:r>
            <a:r>
              <a:rPr lang="tr-TR" b="1" i="1" dirty="0" err="1" smtClean="0"/>
              <a:t>I.Gürcistan</a:t>
            </a:r>
            <a:r>
              <a:rPr lang="tr-TR" b="1" i="1" dirty="0" smtClean="0"/>
              <a:t>, Azerbaycan, Ermenistan’la Kars Antlaşması’nın yapılması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smtClean="0"/>
              <a:t> </a:t>
            </a:r>
            <a:r>
              <a:rPr lang="tr-TR" b="1" i="1" dirty="0" err="1" smtClean="0"/>
              <a:t>II.Gümrü</a:t>
            </a:r>
            <a:r>
              <a:rPr lang="tr-TR" b="1" i="1" dirty="0" smtClean="0"/>
              <a:t> Antlaşması ile Ermeni sınırının çizilmesi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err="1" smtClean="0"/>
              <a:t>III.İtilafların</a:t>
            </a:r>
            <a:r>
              <a:rPr lang="tr-TR" b="1" i="1" dirty="0" smtClean="0"/>
              <a:t> TBMM’yi Londra Konferansı’na davet etmeleri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err="1" smtClean="0"/>
              <a:t>IV.Rusya’nın</a:t>
            </a:r>
            <a:r>
              <a:rPr lang="tr-TR" b="1" i="1" dirty="0" smtClean="0"/>
              <a:t> Moskova Antlaşması ile Misak-ı </a:t>
            </a:r>
            <a:r>
              <a:rPr lang="tr-TR" b="1" i="1" dirty="0" err="1" smtClean="0"/>
              <a:t>Milli’yi</a:t>
            </a:r>
            <a:r>
              <a:rPr lang="tr-TR" b="1" i="1" dirty="0" smtClean="0"/>
              <a:t> tanıması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smtClean="0"/>
              <a:t> </a:t>
            </a:r>
            <a:r>
              <a:rPr lang="tr-TR" b="1" i="1" dirty="0" err="1" smtClean="0"/>
              <a:t>V.Fransız</a:t>
            </a:r>
            <a:r>
              <a:rPr lang="tr-TR" b="1" i="1" dirty="0" smtClean="0"/>
              <a:t> ve İtalyan ordularının Anadolu’yu terk etmesi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siyasal sonuçları arasında hangisi </a:t>
            </a:r>
            <a:r>
              <a:rPr lang="tr-TR" u="sng" dirty="0" smtClean="0"/>
              <a:t>yer almaz 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A)I          B) II            C) III            D) IV                E) V.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777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smtClean="0"/>
              <a:t>26.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tr-TR" dirty="0" smtClean="0"/>
              <a:t> Düzenli orduların Yunan birlikleri karşısında kazandığı </a:t>
            </a:r>
            <a:r>
              <a:rPr lang="tr-TR" dirty="0" err="1" smtClean="0"/>
              <a:t>II.İnönü</a:t>
            </a:r>
            <a:r>
              <a:rPr lang="tr-TR" dirty="0" smtClean="0"/>
              <a:t> Muharebesi’nin sonuçları arasında, aşağıdakilerden hangisi </a:t>
            </a:r>
            <a:r>
              <a:rPr lang="tr-TR" u="sng" dirty="0" smtClean="0"/>
              <a:t>yer almaz 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r>
              <a:rPr lang="tr-TR" dirty="0" smtClean="0"/>
              <a:t> A)TBMM’ye olan güvenin artması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B) </a:t>
            </a:r>
            <a:r>
              <a:rPr lang="tr-TR" dirty="0" err="1" smtClean="0"/>
              <a:t>Çerkes</a:t>
            </a:r>
            <a:r>
              <a:rPr lang="tr-TR" dirty="0" smtClean="0"/>
              <a:t> Ethem </a:t>
            </a:r>
            <a:r>
              <a:rPr lang="tr-TR" dirty="0" err="1" smtClean="0"/>
              <a:t>İsyanı’nın</a:t>
            </a:r>
            <a:r>
              <a:rPr lang="tr-TR" dirty="0" smtClean="0"/>
              <a:t> bastırılması.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C) İtalya’nın işgal alanını boşaltmaya başlaması.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D) Fransa’nın TBMM ile görüşmelere başlaması.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E) İtilafların </a:t>
            </a:r>
            <a:r>
              <a:rPr lang="tr-TR" dirty="0" err="1" smtClean="0"/>
              <a:t>Yunanlılar’a</a:t>
            </a:r>
            <a:r>
              <a:rPr lang="tr-TR" dirty="0" smtClean="0"/>
              <a:t> olan güveninin azalması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3265165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27.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Atatürk’ün, </a:t>
            </a:r>
            <a:r>
              <a:rPr lang="tr-TR" b="1" i="1" dirty="0" smtClean="0"/>
              <a:t>«Muhtaç olduğun kudret, damar-</a:t>
            </a:r>
            <a:r>
              <a:rPr lang="tr-TR" b="1" i="1" dirty="0" err="1" smtClean="0"/>
              <a:t>larındaki</a:t>
            </a:r>
            <a:r>
              <a:rPr lang="tr-TR" b="1" i="1" dirty="0" smtClean="0"/>
              <a:t> asil kanda mevcuttur.»</a:t>
            </a:r>
            <a:r>
              <a:rPr lang="tr-TR" dirty="0" smtClean="0"/>
              <a:t> sözünün ;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</a:t>
            </a:r>
            <a:r>
              <a:rPr lang="tr-TR" b="1" i="1" dirty="0" err="1" smtClean="0"/>
              <a:t>I.Cumhuriyetçilik</a:t>
            </a:r>
            <a:endParaRPr lang="tr-TR" b="1" i="1" dirty="0" smtClean="0"/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smtClean="0"/>
              <a:t> </a:t>
            </a:r>
            <a:r>
              <a:rPr lang="tr-TR" b="1" i="1" dirty="0" err="1" smtClean="0"/>
              <a:t>II.Milliyetçilik</a:t>
            </a:r>
            <a:endParaRPr lang="tr-TR" b="1" i="1" dirty="0" smtClean="0"/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err="1" smtClean="0"/>
              <a:t>III.Halkçılık</a:t>
            </a:r>
            <a:endParaRPr lang="tr-TR" b="1" i="1" dirty="0" smtClean="0"/>
          </a:p>
          <a:p>
            <a:pPr marL="0" indent="0">
              <a:buNone/>
            </a:pPr>
            <a:r>
              <a:rPr lang="tr-TR" dirty="0" smtClean="0"/>
              <a:t>ilkelerinden hangileriyle ilgili olduğu </a:t>
            </a:r>
            <a:r>
              <a:rPr lang="tr-TR" u="sng" dirty="0" smtClean="0"/>
              <a:t>söylenemez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A)Yalnız I         B) Yalnız II          C) Yalnız III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D) I  ve  III.       E) I,  II  ve  III.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1542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smtClean="0"/>
              <a:t>28.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   </a:t>
            </a:r>
            <a:r>
              <a:rPr lang="tr-TR" b="1" i="1" dirty="0" err="1" smtClean="0"/>
              <a:t>I.Emeviler</a:t>
            </a:r>
            <a:r>
              <a:rPr lang="tr-TR" b="1" i="1" dirty="0" smtClean="0"/>
              <a:t> döneminde posta örgütü kurulması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smtClean="0"/>
              <a:t> </a:t>
            </a:r>
            <a:r>
              <a:rPr lang="tr-TR" b="1" i="1" dirty="0" err="1" smtClean="0"/>
              <a:t>II.Dört</a:t>
            </a:r>
            <a:r>
              <a:rPr lang="tr-TR" b="1" i="1" dirty="0" smtClean="0"/>
              <a:t> Halife döneminde görüş ayrılıkları olması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err="1" smtClean="0"/>
              <a:t>III.Hz.Ömer</a:t>
            </a:r>
            <a:r>
              <a:rPr lang="tr-TR" b="1" i="1" dirty="0" smtClean="0"/>
              <a:t> döneminde idari birimler kurulması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err="1" smtClean="0"/>
              <a:t>IV.Emeviler</a:t>
            </a:r>
            <a:r>
              <a:rPr lang="tr-TR" b="1" i="1" dirty="0" smtClean="0"/>
              <a:t> döneminde </a:t>
            </a:r>
            <a:r>
              <a:rPr lang="tr-TR" b="1" i="1" dirty="0" err="1" smtClean="0"/>
              <a:t>Arapça’nın</a:t>
            </a:r>
            <a:r>
              <a:rPr lang="tr-TR" b="1" i="1" dirty="0" smtClean="0"/>
              <a:t> resmi dil olması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Bu gelişmelerden hangilerinin, İslam Devleti’nin sınırlarının genişlemesinin bir sonucu olduğu </a:t>
            </a:r>
            <a:r>
              <a:rPr lang="tr-TR" u="sng" dirty="0" smtClean="0"/>
              <a:t>söylenemez</a:t>
            </a:r>
            <a:r>
              <a:rPr lang="tr-TR" dirty="0" smtClean="0"/>
              <a:t> ?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A) I  ve  II     B) II  ve  III      C) III  ve  IV    D) I  ve  IV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E) II  ve  IV.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98846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2.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tr-TR" dirty="0" smtClean="0"/>
              <a:t> Hicret’ten sonra </a:t>
            </a:r>
            <a:r>
              <a:rPr lang="tr-TR" dirty="0" err="1" smtClean="0"/>
              <a:t>Hz.Muhammed’in</a:t>
            </a:r>
            <a:r>
              <a:rPr lang="tr-TR" dirty="0" smtClean="0"/>
              <a:t> siyasi, askeri ve toplumsal konularda Medine halkına önderlik yapması ;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smtClean="0"/>
              <a:t>  </a:t>
            </a:r>
            <a:r>
              <a:rPr lang="tr-TR" b="1" i="1" dirty="0" err="1" smtClean="0"/>
              <a:t>I.İslam</a:t>
            </a:r>
            <a:r>
              <a:rPr lang="tr-TR" b="1" i="1" dirty="0" smtClean="0"/>
              <a:t> Devleti’nin temellerinin atıldığı,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smtClean="0"/>
              <a:t> </a:t>
            </a:r>
            <a:r>
              <a:rPr lang="tr-TR" b="1" i="1" dirty="0" err="1" smtClean="0"/>
              <a:t>II.Hz.Muhammed’in</a:t>
            </a:r>
            <a:r>
              <a:rPr lang="tr-TR" b="1" i="1" dirty="0" smtClean="0"/>
              <a:t> hem dini lider, hem de devlet başkanı olduğu,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err="1" smtClean="0"/>
              <a:t>III.Arap</a:t>
            </a:r>
            <a:r>
              <a:rPr lang="tr-TR" b="1" i="1" dirty="0" smtClean="0"/>
              <a:t> siyasi birliğinin kurulduğu</a:t>
            </a:r>
          </a:p>
          <a:p>
            <a:pPr marL="0" indent="0">
              <a:buNone/>
            </a:pPr>
            <a:r>
              <a:rPr lang="tr-TR" dirty="0" smtClean="0"/>
              <a:t>değerlendirmelerinden hangilerini </a:t>
            </a:r>
            <a:r>
              <a:rPr lang="tr-TR" u="sng" dirty="0" smtClean="0"/>
              <a:t>doğrular niteliktedir 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r>
              <a:rPr lang="tr-TR" dirty="0" smtClean="0"/>
              <a:t>A)Yalnız I              B) Yalnız II            C) Yalnız III</a:t>
            </a:r>
          </a:p>
          <a:p>
            <a:pPr marL="0" indent="0">
              <a:buNone/>
            </a:pPr>
            <a:r>
              <a:rPr lang="tr-TR" dirty="0" smtClean="0"/>
              <a:t>D) I  ve  II.             E) I,  II  ve  III.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52267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smtClean="0"/>
              <a:t>29.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   </a:t>
            </a:r>
            <a:r>
              <a:rPr lang="tr-TR" b="1" i="1" dirty="0" err="1" smtClean="0"/>
              <a:t>I.Amasya</a:t>
            </a:r>
            <a:r>
              <a:rPr lang="tr-TR" b="1" i="1" dirty="0" smtClean="0"/>
              <a:t> Görüşmeleri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smtClean="0"/>
              <a:t> </a:t>
            </a:r>
            <a:r>
              <a:rPr lang="tr-TR" b="1" i="1" dirty="0" err="1" smtClean="0"/>
              <a:t>II.Erzurum</a:t>
            </a:r>
            <a:r>
              <a:rPr lang="tr-TR" b="1" i="1" dirty="0" smtClean="0"/>
              <a:t> Kongresi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err="1" smtClean="0"/>
              <a:t>III.Havza</a:t>
            </a:r>
            <a:r>
              <a:rPr lang="tr-TR" b="1" i="1" dirty="0" smtClean="0"/>
              <a:t> Genelgesi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err="1" smtClean="0"/>
              <a:t>IV.Mebuslar</a:t>
            </a:r>
            <a:r>
              <a:rPr lang="tr-TR" b="1" i="1" dirty="0" smtClean="0"/>
              <a:t> Meclisi’nin açılması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Yukarıdaki olayların kronolojik sıralaması, aşağı-</a:t>
            </a:r>
            <a:r>
              <a:rPr lang="tr-TR" dirty="0" err="1" smtClean="0"/>
              <a:t>dakilerden</a:t>
            </a:r>
            <a:r>
              <a:rPr lang="tr-TR" dirty="0" smtClean="0"/>
              <a:t> hangisi </a:t>
            </a:r>
            <a:r>
              <a:rPr lang="tr-TR" u="sng" dirty="0" smtClean="0"/>
              <a:t>olmalıdır</a:t>
            </a:r>
            <a:r>
              <a:rPr lang="tr-TR" dirty="0" smtClean="0"/>
              <a:t> ?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A)III-II-I-IV.          B) I-III-II-IV.     C) IV-I-III-II.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D) IV-II-I-III         E) III-I-II-IV.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40550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30.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 16 Mart 1920’de İstanbul’un İtilaf Devletleri tarafın-dan resmen işgal edilmesi üzerine, Mustafa Kemal’ in aldığı önlemler arasında, aşağıdakilerden hangisi </a:t>
            </a:r>
            <a:r>
              <a:rPr lang="tr-TR" u="sng" dirty="0" smtClean="0"/>
              <a:t>yer almaz </a:t>
            </a:r>
            <a:r>
              <a:rPr lang="tr-TR" dirty="0" smtClean="0"/>
              <a:t>?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 A)Ankara’da bir meclis toplamak için seçim yapıl-</a:t>
            </a:r>
            <a:r>
              <a:rPr lang="tr-TR" dirty="0" err="1" smtClean="0"/>
              <a:t>ması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B) </a:t>
            </a:r>
            <a:r>
              <a:rPr lang="tr-TR" dirty="0" err="1" smtClean="0"/>
              <a:t>Kuvay</a:t>
            </a:r>
            <a:r>
              <a:rPr lang="tr-TR" dirty="0" smtClean="0"/>
              <a:t>-ı Milliye kurulması için çalışılması.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C) İşgali protesto için bildiriler yayınlanması.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D) Anadolu’da bazı İtilaf subaylarının tutuklanması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E) İstanbul ile tüm bağlantının kesilmesi.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17976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smtClean="0"/>
              <a:t>31.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/>
              <a:t> Osmanlı Devleti'ni Balkanlardan atmak amacıyla Rusya'nın da kışkırtmaları </a:t>
            </a:r>
            <a:r>
              <a:rPr lang="tr-TR" dirty="0" smtClean="0"/>
              <a:t>sonucu </a:t>
            </a:r>
            <a:r>
              <a:rPr lang="tr-TR" dirty="0"/>
              <a:t>ittifak yapan </a:t>
            </a:r>
            <a:r>
              <a:rPr lang="tr-TR" dirty="0" smtClean="0"/>
              <a:t>devletler, </a:t>
            </a:r>
            <a:r>
              <a:rPr lang="tr-TR" dirty="0"/>
              <a:t>aşağıdakilerden hangisinde birlikte </a:t>
            </a:r>
            <a:r>
              <a:rPr lang="tr-TR" u="sng" dirty="0" smtClean="0"/>
              <a:t>veril-</a:t>
            </a:r>
            <a:r>
              <a:rPr lang="tr-TR" u="sng" dirty="0" err="1" smtClean="0"/>
              <a:t>miştir</a:t>
            </a:r>
            <a:r>
              <a:rPr lang="tr-TR" u="sng" dirty="0"/>
              <a:t>?</a:t>
            </a:r>
          </a:p>
          <a:p>
            <a:pPr marL="0" indent="0">
              <a:buNone/>
            </a:pPr>
            <a:r>
              <a:rPr lang="tr-TR" dirty="0"/>
              <a:t>A) Sırbistan-Arnavutluk-Yunanistan-Karadağ</a:t>
            </a:r>
          </a:p>
          <a:p>
            <a:pPr marL="0" indent="0">
              <a:buNone/>
            </a:pPr>
            <a:r>
              <a:rPr lang="tr-TR" dirty="0"/>
              <a:t>B) Arnavutluk-Yunanistan-Romanya-Bulgaristan</a:t>
            </a:r>
          </a:p>
          <a:p>
            <a:pPr marL="0" indent="0">
              <a:buNone/>
            </a:pPr>
            <a:r>
              <a:rPr lang="tr-TR" dirty="0"/>
              <a:t>C) Yunanistan-Bulgaristan-Sırbistan-Romanya</a:t>
            </a:r>
          </a:p>
          <a:p>
            <a:pPr marL="0" indent="0">
              <a:buNone/>
            </a:pPr>
            <a:r>
              <a:rPr lang="tr-TR" dirty="0"/>
              <a:t>D) Romanya-Arnavutluk-Karadağ-Yunanistan</a:t>
            </a:r>
          </a:p>
          <a:p>
            <a:pPr marL="0" indent="0">
              <a:buNone/>
            </a:pPr>
            <a:r>
              <a:rPr lang="tr-TR" dirty="0"/>
              <a:t>E) </a:t>
            </a:r>
            <a:r>
              <a:rPr lang="tr-TR" dirty="0" smtClean="0"/>
              <a:t>Yunanistan-Bulgaristan-Karadağ-Sırbistan.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75657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32.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/>
              <a:t> Aşağıdakilerden hangisi Trablusgarp Savaşı ile ilgili doğru bir bilgi </a:t>
            </a:r>
            <a:r>
              <a:rPr lang="tr-TR" u="sng" dirty="0"/>
              <a:t>değildir</a:t>
            </a:r>
            <a:r>
              <a:rPr lang="tr-TR" dirty="0"/>
              <a:t>?</a:t>
            </a:r>
          </a:p>
          <a:p>
            <a:pPr marL="0" indent="0">
              <a:buNone/>
            </a:pPr>
            <a:r>
              <a:rPr lang="tr-TR" dirty="0"/>
              <a:t>A) İtalya, Trablusgarp'ı işgal etmeden önce İngiltere ve Fransa'nın onayını </a:t>
            </a:r>
            <a:r>
              <a:rPr lang="tr-TR" dirty="0" smtClean="0"/>
              <a:t>almıştır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B) Balkanlarda savaş belirtilerinin ortaya çıkması üzerine, Osmanlı Devleti İtalya ile antlaşma imzalamak zorunda </a:t>
            </a:r>
            <a:r>
              <a:rPr lang="tr-TR" dirty="0" smtClean="0"/>
              <a:t>kalmıştır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C) </a:t>
            </a:r>
            <a:r>
              <a:rPr lang="tr-TR" dirty="0" err="1"/>
              <a:t>Uşi</a:t>
            </a:r>
            <a:r>
              <a:rPr lang="tr-TR" dirty="0"/>
              <a:t> Antlaşması ile Ege Adaları Yunanistan'a bırakılmıştır.</a:t>
            </a:r>
          </a:p>
          <a:p>
            <a:pPr marL="0" indent="0">
              <a:buNone/>
            </a:pPr>
            <a:r>
              <a:rPr lang="tr-TR" dirty="0"/>
              <a:t>D) Osmanlı Devleti Kuzey Afrika'daki son topraklarını kaybetmiştir.</a:t>
            </a:r>
          </a:p>
          <a:p>
            <a:pPr marL="0" indent="0">
              <a:buNone/>
            </a:pPr>
            <a:r>
              <a:rPr lang="tr-TR" dirty="0"/>
              <a:t>E) Osmanlı Devleti Trablusgarp'a asker gönderememiştir.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7133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33.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tr-TR" dirty="0"/>
              <a:t> Osmanlı Devleti I. Balkan Savaşı sonunda, aşağıdakilerden hangisini imzalamak zorunda </a:t>
            </a:r>
            <a:r>
              <a:rPr lang="tr-TR" u="sng" dirty="0"/>
              <a:t>kalmıştır</a:t>
            </a:r>
            <a:r>
              <a:rPr lang="tr-TR" dirty="0"/>
              <a:t>?</a:t>
            </a:r>
          </a:p>
          <a:p>
            <a:pPr marL="0" indent="0">
              <a:buNone/>
            </a:pPr>
            <a:r>
              <a:rPr lang="tr-TR" dirty="0"/>
              <a:t>A) Atina Antlaşması</a:t>
            </a:r>
          </a:p>
          <a:p>
            <a:pPr marL="0" indent="0">
              <a:buNone/>
            </a:pPr>
            <a:r>
              <a:rPr lang="tr-TR" dirty="0"/>
              <a:t>B) Londra </a:t>
            </a:r>
            <a:r>
              <a:rPr lang="tr-TR" dirty="0" smtClean="0"/>
              <a:t>Antlaşması.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C) Bükreş Antlaşması</a:t>
            </a:r>
          </a:p>
          <a:p>
            <a:pPr marL="0" indent="0">
              <a:buNone/>
            </a:pPr>
            <a:r>
              <a:rPr lang="tr-TR" dirty="0"/>
              <a:t>D) </a:t>
            </a:r>
            <a:r>
              <a:rPr lang="tr-TR" dirty="0" err="1"/>
              <a:t>Uşi</a:t>
            </a:r>
            <a:r>
              <a:rPr lang="tr-TR" dirty="0"/>
              <a:t> </a:t>
            </a:r>
            <a:r>
              <a:rPr lang="tr-TR" dirty="0" smtClean="0"/>
              <a:t>Antlaşması.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E) İstanbul </a:t>
            </a:r>
            <a:r>
              <a:rPr lang="tr-TR" dirty="0" smtClean="0"/>
              <a:t>Antlaşması.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4334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smtClean="0"/>
              <a:t>34.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tr-TR" dirty="0"/>
              <a:t> Mondros Ateşkes Antlaşması'nın aşağıdaki </a:t>
            </a:r>
            <a:r>
              <a:rPr lang="tr-TR" dirty="0" smtClean="0"/>
              <a:t>maddelerin-den hangisinin, </a:t>
            </a:r>
            <a:r>
              <a:rPr lang="tr-TR" dirty="0" err="1" smtClean="0"/>
              <a:t>Ermeniler’i</a:t>
            </a:r>
            <a:r>
              <a:rPr lang="tr-TR" dirty="0" smtClean="0"/>
              <a:t> </a:t>
            </a:r>
            <a:r>
              <a:rPr lang="tr-TR" dirty="0"/>
              <a:t>kendi devletlerini kurmak amacıyla ayaklanmak için cesaretlendirdiği </a:t>
            </a:r>
            <a:r>
              <a:rPr lang="tr-TR" u="sng" dirty="0"/>
              <a:t>söylenebilir</a:t>
            </a:r>
            <a:r>
              <a:rPr lang="tr-TR" dirty="0"/>
              <a:t>?</a:t>
            </a:r>
          </a:p>
          <a:p>
            <a:pPr marL="0" indent="0">
              <a:buNone/>
            </a:pPr>
            <a:r>
              <a:rPr lang="tr-TR" dirty="0"/>
              <a:t>A) Osmanlı Devleti'nin müttefikleri ile ilişkisini kesmesi</a:t>
            </a:r>
          </a:p>
          <a:p>
            <a:pPr marL="0" indent="0">
              <a:buNone/>
            </a:pPr>
            <a:r>
              <a:rPr lang="tr-TR" dirty="0"/>
              <a:t>B) Toros tünellerinin İtilaf Devletleri'nin denetimine bırakılması</a:t>
            </a:r>
          </a:p>
          <a:p>
            <a:pPr marL="0" indent="0">
              <a:buNone/>
            </a:pPr>
            <a:r>
              <a:rPr lang="tr-TR" dirty="0"/>
              <a:t>C) İstanbul ve Boğazların işgal edilmesi</a:t>
            </a:r>
          </a:p>
          <a:p>
            <a:pPr marL="0" indent="0">
              <a:buNone/>
            </a:pPr>
            <a:r>
              <a:rPr lang="tr-TR" dirty="0"/>
              <a:t>D) Doğu Anadolu'daki altı vilayette karışıklık çıkarsa bu bölgenin işgal </a:t>
            </a:r>
            <a:r>
              <a:rPr lang="tr-TR" dirty="0" smtClean="0"/>
              <a:t>edilmesi.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E) Osmanlıların Almanya ile ilişkilerinin </a:t>
            </a:r>
            <a:r>
              <a:rPr lang="tr-TR" dirty="0" smtClean="0"/>
              <a:t>kesilmesi.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6942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35.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I. </a:t>
            </a:r>
            <a:r>
              <a:rPr lang="tr-TR" dirty="0"/>
              <a:t>Dünya </a:t>
            </a:r>
            <a:r>
              <a:rPr lang="tr-TR" dirty="0" smtClean="0"/>
              <a:t>Savaşı’nın </a:t>
            </a:r>
            <a:r>
              <a:rPr lang="tr-TR" dirty="0"/>
              <a:t>sona ermesi üzerine toplanan Paris Barış Konferansı'nda, Wilson İlkeleri'ne uyulmadığının kanıtı </a:t>
            </a:r>
            <a:r>
              <a:rPr lang="tr-TR" dirty="0" smtClean="0"/>
              <a:t>olarak, </a:t>
            </a:r>
            <a:r>
              <a:rPr lang="tr-TR" dirty="0"/>
              <a:t>aşağıdakilerden hangisi </a:t>
            </a:r>
            <a:r>
              <a:rPr lang="tr-TR" u="sng" dirty="0"/>
              <a:t>gösterilebilir</a:t>
            </a:r>
            <a:r>
              <a:rPr lang="tr-TR" dirty="0"/>
              <a:t>?</a:t>
            </a:r>
          </a:p>
          <a:p>
            <a:pPr marL="0" indent="0">
              <a:buNone/>
            </a:pPr>
            <a:r>
              <a:rPr lang="tr-TR" dirty="0"/>
              <a:t>A) İzmir ve çevresinin Yunanistan'a bırakılmasının </a:t>
            </a:r>
            <a:r>
              <a:rPr lang="tr-TR" dirty="0" smtClean="0"/>
              <a:t>karar-</a:t>
            </a:r>
            <a:r>
              <a:rPr lang="tr-TR" dirty="0" err="1" smtClean="0"/>
              <a:t>laştırılması</a:t>
            </a:r>
            <a:r>
              <a:rPr lang="tr-TR" dirty="0" smtClean="0"/>
              <a:t>.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B) Milletler Cemiyeti'nin kurulması</a:t>
            </a:r>
          </a:p>
          <a:p>
            <a:pPr marL="0" indent="0">
              <a:buNone/>
            </a:pPr>
            <a:r>
              <a:rPr lang="tr-TR" dirty="0"/>
              <a:t>C) Yenilen devletler arasında yapılacak antlaşma şartlarının açıkça </a:t>
            </a:r>
            <a:r>
              <a:rPr lang="tr-TR" dirty="0" smtClean="0"/>
              <a:t>görüşülmesi.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D) İtalya'ya İzmir ve çevresinin </a:t>
            </a:r>
            <a:r>
              <a:rPr lang="tr-TR" dirty="0" smtClean="0"/>
              <a:t>verilmemesi.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E) Birinci Dünya Savaşı'nın genel sonuçlarının görüşülmesi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2785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36.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dirty="0" smtClean="0"/>
              <a:t>  </a:t>
            </a:r>
            <a:r>
              <a:rPr lang="tr-TR" dirty="0"/>
              <a:t>I. Dünya Savaşı'ndan sonraki dönemde Anadolu'da kurulan derneklerden bazıları şunlardır;</a:t>
            </a:r>
          </a:p>
          <a:p>
            <a:pPr marL="0" indent="0">
              <a:buNone/>
            </a:pPr>
            <a:r>
              <a:rPr lang="tr-TR" b="1" i="1" dirty="0" smtClean="0"/>
              <a:t>  I</a:t>
            </a:r>
            <a:r>
              <a:rPr lang="tr-TR" b="1" i="1" dirty="0"/>
              <a:t>. Rum Pontus</a:t>
            </a:r>
          </a:p>
          <a:p>
            <a:pPr marL="0" indent="0">
              <a:buNone/>
            </a:pPr>
            <a:r>
              <a:rPr lang="tr-TR" b="1" i="1" dirty="0" smtClean="0"/>
              <a:t> II</a:t>
            </a:r>
            <a:r>
              <a:rPr lang="tr-TR" b="1" i="1" dirty="0"/>
              <a:t>. Trakya-</a:t>
            </a:r>
            <a:r>
              <a:rPr lang="tr-TR" b="1" i="1" dirty="0" err="1"/>
              <a:t>Paşaeli</a:t>
            </a:r>
            <a:endParaRPr lang="tr-TR" b="1" i="1" dirty="0"/>
          </a:p>
          <a:p>
            <a:pPr marL="0" indent="0">
              <a:buNone/>
            </a:pPr>
            <a:r>
              <a:rPr lang="tr-TR" b="1" i="1" dirty="0"/>
              <a:t>III. İslam Teali</a:t>
            </a:r>
          </a:p>
          <a:p>
            <a:pPr marL="0" indent="0">
              <a:buNone/>
            </a:pPr>
            <a:r>
              <a:rPr lang="tr-TR" b="1" i="1" dirty="0"/>
              <a:t>IV. </a:t>
            </a:r>
            <a:r>
              <a:rPr lang="tr-TR" b="1" i="1" dirty="0" err="1"/>
              <a:t>Redd</a:t>
            </a:r>
            <a:r>
              <a:rPr lang="tr-TR" b="1" i="1" dirty="0"/>
              <a:t>-i İlhak</a:t>
            </a:r>
          </a:p>
          <a:p>
            <a:pPr marL="0" indent="0">
              <a:buNone/>
            </a:pPr>
            <a:r>
              <a:rPr lang="tr-TR" b="1" i="1" dirty="0" smtClean="0"/>
              <a:t> V</a:t>
            </a:r>
            <a:r>
              <a:rPr lang="tr-TR" b="1" i="1" dirty="0"/>
              <a:t>. İngiliz Muhipleri</a:t>
            </a:r>
          </a:p>
          <a:p>
            <a:pPr marL="0" indent="0">
              <a:buNone/>
            </a:pPr>
            <a:r>
              <a:rPr lang="tr-TR" dirty="0"/>
              <a:t>Bunlardan hangileri işgallere tepki olarak kurulan </a:t>
            </a:r>
            <a:r>
              <a:rPr lang="tr-TR" u="sng" dirty="0"/>
              <a:t>yararlı cemiyetlerdir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A) II ve </a:t>
            </a:r>
            <a:r>
              <a:rPr lang="tr-TR" dirty="0" smtClean="0"/>
              <a:t>III   </a:t>
            </a:r>
            <a:r>
              <a:rPr lang="tr-TR" dirty="0"/>
              <a:t>B) I ve IV   </a:t>
            </a:r>
            <a:r>
              <a:rPr lang="tr-TR" dirty="0" smtClean="0"/>
              <a:t>    </a:t>
            </a:r>
            <a:r>
              <a:rPr lang="tr-TR" dirty="0"/>
              <a:t>C) II ve </a:t>
            </a:r>
            <a:r>
              <a:rPr lang="tr-TR" dirty="0" smtClean="0"/>
              <a:t>IV.    D</a:t>
            </a:r>
            <a:r>
              <a:rPr lang="tr-TR" dirty="0"/>
              <a:t>) III ve </a:t>
            </a:r>
            <a:r>
              <a:rPr lang="tr-TR" dirty="0" smtClean="0"/>
              <a:t>V.           </a:t>
            </a:r>
            <a:r>
              <a:rPr lang="tr-TR" dirty="0"/>
              <a:t>E) I ve </a:t>
            </a:r>
            <a:r>
              <a:rPr lang="tr-TR" dirty="0" smtClean="0"/>
              <a:t>III.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3401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smtClean="0"/>
              <a:t>37.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tr-TR" dirty="0"/>
              <a:t> Kurtuluş Savaşı’nın hazırlık döneminde </a:t>
            </a:r>
            <a:r>
              <a:rPr lang="tr-TR" dirty="0" smtClean="0"/>
              <a:t>aşağı-</a:t>
            </a:r>
            <a:r>
              <a:rPr lang="tr-TR" dirty="0" err="1" smtClean="0"/>
              <a:t>daki</a:t>
            </a:r>
            <a:r>
              <a:rPr lang="tr-TR" dirty="0" smtClean="0"/>
              <a:t> </a:t>
            </a:r>
            <a:r>
              <a:rPr lang="tr-TR" dirty="0"/>
              <a:t>kongrelerin </a:t>
            </a:r>
            <a:r>
              <a:rPr lang="tr-TR" dirty="0" smtClean="0"/>
              <a:t>hangisinde, </a:t>
            </a:r>
            <a:r>
              <a:rPr lang="tr-TR" dirty="0"/>
              <a:t>ilk kez geçici bir hükûmet kurulması </a:t>
            </a:r>
            <a:r>
              <a:rPr lang="tr-TR" u="sng" dirty="0"/>
              <a:t>kararlaştırılmıştır</a:t>
            </a:r>
            <a:r>
              <a:rPr lang="tr-TR" dirty="0"/>
              <a:t>?</a:t>
            </a:r>
          </a:p>
          <a:p>
            <a:pPr marL="0" indent="0">
              <a:buNone/>
            </a:pPr>
            <a:r>
              <a:rPr lang="tr-TR" dirty="0"/>
              <a:t>  </a:t>
            </a:r>
            <a:r>
              <a:rPr lang="tr-TR" dirty="0" smtClean="0"/>
              <a:t>A) Erzurum Kongresi.</a:t>
            </a:r>
          </a:p>
          <a:p>
            <a:pPr marL="0" indent="0">
              <a:buNone/>
            </a:pPr>
            <a:r>
              <a:rPr lang="tr-TR" dirty="0" smtClean="0"/>
              <a:t>  B) Balıkesir Kongresi.</a:t>
            </a:r>
          </a:p>
          <a:p>
            <a:pPr marL="0" indent="0">
              <a:buNone/>
            </a:pPr>
            <a:r>
              <a:rPr lang="tr-TR" dirty="0" smtClean="0"/>
              <a:t>  C) </a:t>
            </a:r>
            <a:r>
              <a:rPr lang="tr-TR" dirty="0"/>
              <a:t>Alaşehir Kongresi</a:t>
            </a:r>
          </a:p>
          <a:p>
            <a:pPr marL="0" indent="0">
              <a:buNone/>
            </a:pPr>
            <a:r>
              <a:rPr lang="tr-TR" dirty="0"/>
              <a:t>  </a:t>
            </a:r>
            <a:r>
              <a:rPr lang="tr-TR" dirty="0" smtClean="0"/>
              <a:t>D) Sivas Kongresi</a:t>
            </a:r>
          </a:p>
          <a:p>
            <a:pPr marL="0" indent="0">
              <a:buNone/>
            </a:pPr>
            <a:r>
              <a:rPr lang="tr-TR" dirty="0" smtClean="0"/>
              <a:t>   E) Nazilli Kongresi.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9334203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smtClean="0"/>
              <a:t>38.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tr-TR" dirty="0"/>
              <a:t> İtilaf Devletleri, Mebuslar Meclisi'nin toplanması için yapılan seçimleri ve meclisin açılmasını engellemediler.</a:t>
            </a:r>
          </a:p>
          <a:p>
            <a:pPr marL="0" indent="0">
              <a:buNone/>
            </a:pPr>
            <a:r>
              <a:rPr lang="tr-TR" dirty="0" smtClean="0"/>
              <a:t>  İtilaf </a:t>
            </a:r>
            <a:r>
              <a:rPr lang="tr-TR" dirty="0"/>
              <a:t>Devletleri'nin bu </a:t>
            </a:r>
            <a:r>
              <a:rPr lang="tr-TR" dirty="0" smtClean="0"/>
              <a:t>tutumu, </a:t>
            </a:r>
            <a:r>
              <a:rPr lang="tr-TR" dirty="0"/>
              <a:t>aşağıdakilerden </a:t>
            </a:r>
            <a:r>
              <a:rPr lang="tr-TR" dirty="0" smtClean="0"/>
              <a:t>hangisi ile </a:t>
            </a:r>
            <a:r>
              <a:rPr lang="tr-TR" u="sng" dirty="0"/>
              <a:t>açıklanabilir</a:t>
            </a:r>
            <a:r>
              <a:rPr lang="tr-TR" dirty="0"/>
              <a:t>?</a:t>
            </a:r>
          </a:p>
          <a:p>
            <a:pPr marL="0" indent="0">
              <a:buNone/>
            </a:pPr>
            <a:r>
              <a:rPr lang="tr-TR" dirty="0"/>
              <a:t>A) Ulusal egemenliğin sağlanmasını istemeleri</a:t>
            </a:r>
          </a:p>
          <a:p>
            <a:pPr marL="0" indent="0">
              <a:buNone/>
            </a:pPr>
            <a:r>
              <a:rPr lang="tr-TR" dirty="0"/>
              <a:t>B) Mecliste kendi istekleri doğrultusunda kararlar alınacağına </a:t>
            </a:r>
            <a:r>
              <a:rPr lang="tr-TR" dirty="0" smtClean="0"/>
              <a:t>inanmaları.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C) Demokrasinin gelişmesine katkıda bulunmak istemeleri</a:t>
            </a:r>
          </a:p>
          <a:p>
            <a:pPr marL="0" indent="0">
              <a:buNone/>
            </a:pPr>
            <a:r>
              <a:rPr lang="tr-TR" dirty="0"/>
              <a:t>D) Türk halkına sempatik görünmek </a:t>
            </a:r>
            <a:r>
              <a:rPr lang="tr-TR" dirty="0" smtClean="0"/>
              <a:t>istemeleri.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E) Padişahın yetkilerini sınırlamak istemeleri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188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smtClean="0"/>
              <a:t>3.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 İslam tarihinde </a:t>
            </a:r>
            <a:r>
              <a:rPr lang="tr-TR" dirty="0" err="1" smtClean="0"/>
              <a:t>Hz.Ebubekir</a:t>
            </a:r>
            <a:r>
              <a:rPr lang="tr-TR" dirty="0" smtClean="0"/>
              <a:t> Dönemi, dağılan siyasi ve dini birliğin yeniden sağlandığı dönemdir.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Aşağıdakilerden hangisi, bu yargıyı destekler nitelikte </a:t>
            </a:r>
            <a:r>
              <a:rPr lang="tr-TR" u="sng" dirty="0" smtClean="0"/>
              <a:t>değildir</a:t>
            </a:r>
            <a:r>
              <a:rPr lang="tr-TR" dirty="0" smtClean="0"/>
              <a:t> ?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A)Yalancı peygamberlerle mücadele etmesi</a:t>
            </a:r>
          </a:p>
          <a:p>
            <a:pPr marL="0" indent="0">
              <a:buNone/>
            </a:pPr>
            <a:r>
              <a:rPr lang="tr-TR" dirty="0" smtClean="0"/>
              <a:t> B) Zekat vermeyenlerle uğraşması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C) Kur’an’ı Kerim’i kitap haline getirmesi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D) Suriye-Filistin yolunu kontrol altına alması</a:t>
            </a:r>
          </a:p>
          <a:p>
            <a:pPr marL="0" indent="0">
              <a:buNone/>
            </a:pPr>
            <a:r>
              <a:rPr lang="tr-TR" dirty="0" smtClean="0"/>
              <a:t> E) Kuran’ı Kerim’in çoğaltılıp büyük illere gönderil-</a:t>
            </a:r>
            <a:r>
              <a:rPr lang="tr-TR" dirty="0" err="1" smtClean="0"/>
              <a:t>mesi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84543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smtClean="0"/>
              <a:t>39.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tr-TR" dirty="0"/>
              <a:t> Mondros Ateşkes </a:t>
            </a:r>
            <a:r>
              <a:rPr lang="tr-TR" dirty="0" smtClean="0"/>
              <a:t>Antlaşması, </a:t>
            </a:r>
            <a:r>
              <a:rPr lang="tr-TR" dirty="0"/>
              <a:t>aşağıdakilerden hangisine yönelik bir hüküm </a:t>
            </a:r>
            <a:r>
              <a:rPr lang="tr-TR" u="sng" dirty="0"/>
              <a:t>içermez</a:t>
            </a:r>
            <a:r>
              <a:rPr lang="tr-TR" dirty="0"/>
              <a:t>?</a:t>
            </a:r>
          </a:p>
          <a:p>
            <a:pPr marL="0" indent="0">
              <a:buNone/>
            </a:pPr>
            <a:r>
              <a:rPr lang="tr-TR" dirty="0"/>
              <a:t>A) Osmanlı Devleti'nin savunmasız bırakılması</a:t>
            </a:r>
          </a:p>
          <a:p>
            <a:pPr marL="0" indent="0">
              <a:buNone/>
            </a:pPr>
            <a:r>
              <a:rPr lang="tr-TR" dirty="0"/>
              <a:t>B) Osmanlı Devleti'nin egemenlik alanının daralması</a:t>
            </a:r>
          </a:p>
          <a:p>
            <a:pPr marL="0" indent="0">
              <a:buNone/>
            </a:pPr>
            <a:r>
              <a:rPr lang="tr-TR" dirty="0"/>
              <a:t>C) İstanbul'un güvenliğinin tehlikeye girmesi</a:t>
            </a:r>
          </a:p>
          <a:p>
            <a:pPr marL="0" indent="0">
              <a:buNone/>
            </a:pPr>
            <a:r>
              <a:rPr lang="tr-TR" dirty="0"/>
              <a:t>D) Kapitülasyonların </a:t>
            </a:r>
            <a:r>
              <a:rPr lang="tr-TR" dirty="0" smtClean="0"/>
              <a:t>kaldırılması.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E) Anadolu topraklarının işgal </a:t>
            </a:r>
            <a:r>
              <a:rPr lang="tr-TR" dirty="0" smtClean="0"/>
              <a:t>edilmesi.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0678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smtClean="0"/>
              <a:t>40.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dirty="0" smtClean="0"/>
              <a:t>    </a:t>
            </a:r>
            <a:r>
              <a:rPr lang="tr-TR" b="1" dirty="0"/>
              <a:t>Bilgi </a:t>
            </a:r>
            <a:r>
              <a:rPr lang="tr-TR" dirty="0"/>
              <a:t>: İtilaf Devletleri Osmanlı Devleti'ni </a:t>
            </a:r>
            <a:r>
              <a:rPr lang="tr-TR" dirty="0" smtClean="0"/>
              <a:t>savaş dışı </a:t>
            </a:r>
            <a:r>
              <a:rPr lang="tr-TR" dirty="0"/>
              <a:t>bırakmak ve Rusya'ya yardım göndermek </a:t>
            </a:r>
            <a:r>
              <a:rPr lang="tr-TR" dirty="0" smtClean="0"/>
              <a:t>amacıyla, </a:t>
            </a:r>
            <a:r>
              <a:rPr lang="tr-TR" dirty="0"/>
              <a:t>Çanakkale </a:t>
            </a:r>
            <a:r>
              <a:rPr lang="tr-TR" dirty="0" smtClean="0"/>
              <a:t>Cephesi’ni </a:t>
            </a:r>
            <a:r>
              <a:rPr lang="tr-TR" dirty="0"/>
              <a:t>açtı.</a:t>
            </a:r>
          </a:p>
          <a:p>
            <a:pPr marL="0" indent="0">
              <a:buNone/>
            </a:pPr>
            <a:r>
              <a:rPr lang="tr-TR" dirty="0" smtClean="0"/>
              <a:t>    </a:t>
            </a:r>
            <a:r>
              <a:rPr lang="tr-TR" b="1" dirty="0" smtClean="0"/>
              <a:t>Durum </a:t>
            </a:r>
            <a:r>
              <a:rPr lang="tr-TR" dirty="0"/>
              <a:t>: Osmanlı </a:t>
            </a:r>
            <a:r>
              <a:rPr lang="tr-TR" dirty="0" smtClean="0"/>
              <a:t>Devleti, </a:t>
            </a:r>
            <a:r>
              <a:rPr lang="tr-TR" dirty="0"/>
              <a:t>Çanakkale </a:t>
            </a:r>
            <a:r>
              <a:rPr lang="tr-TR" dirty="0" smtClean="0"/>
              <a:t>Cephesi’ndeki </a:t>
            </a:r>
            <a:r>
              <a:rPr lang="tr-TR" dirty="0"/>
              <a:t>savaşları kazandı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Bilgi ile durum birlikte </a:t>
            </a:r>
            <a:r>
              <a:rPr lang="tr-TR" dirty="0" smtClean="0"/>
              <a:t>değerlendirildiğinde, </a:t>
            </a:r>
            <a:r>
              <a:rPr lang="tr-TR" dirty="0"/>
              <a:t>aşağıdakilerden hangisinin durumun bir sonucu olduğu </a:t>
            </a:r>
            <a:r>
              <a:rPr lang="tr-TR" u="sng" dirty="0"/>
              <a:t>savunulabilir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A) Osmanlı Devleti'nin girdiği tüm cephelerdeki savaşları kazanması</a:t>
            </a:r>
          </a:p>
          <a:p>
            <a:pPr marL="0" indent="0">
              <a:buNone/>
            </a:pPr>
            <a:r>
              <a:rPr lang="tr-TR" dirty="0"/>
              <a:t>B) Rusya'nın savaştan çekilmek zorunda kalması</a:t>
            </a:r>
          </a:p>
          <a:p>
            <a:pPr marL="0" indent="0">
              <a:buNone/>
            </a:pPr>
            <a:r>
              <a:rPr lang="tr-TR" dirty="0"/>
              <a:t>C) İtilaf Devletleri'nin Rusya'ya yardım </a:t>
            </a:r>
            <a:r>
              <a:rPr lang="tr-TR" dirty="0" smtClean="0"/>
              <a:t>yapamaması.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D) Rusya'nın Karadeniz'de faaliyet göstermesinin </a:t>
            </a:r>
            <a:r>
              <a:rPr lang="tr-TR" dirty="0" smtClean="0"/>
              <a:t>engellenmesi.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E) Rusya'nın Osmanlı Devleti ile antlaşma yapmak zorunda </a:t>
            </a:r>
            <a:r>
              <a:rPr lang="tr-TR" dirty="0" smtClean="0"/>
              <a:t>kalması.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0851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4.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tr-TR" dirty="0" smtClean="0"/>
              <a:t> Aşağıdakilerden hangisi, Osmanlılarda </a:t>
            </a:r>
            <a:r>
              <a:rPr lang="tr-TR" dirty="0" err="1" smtClean="0"/>
              <a:t>Müslü-man</a:t>
            </a:r>
            <a:r>
              <a:rPr lang="tr-TR" dirty="0" smtClean="0"/>
              <a:t> olmayanlardan alınan </a:t>
            </a:r>
            <a:r>
              <a:rPr lang="tr-TR" u="sng" dirty="0" smtClean="0"/>
              <a:t>vergilerdir</a:t>
            </a:r>
            <a:r>
              <a:rPr lang="tr-TR" dirty="0" smtClean="0"/>
              <a:t> ?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 A)Cizye-Öşür    B) Ağnam-İltizam  C) Cizye-Haraç.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D) </a:t>
            </a:r>
            <a:r>
              <a:rPr lang="tr-TR" dirty="0" err="1" smtClean="0"/>
              <a:t>Çiftbozan</a:t>
            </a:r>
            <a:r>
              <a:rPr lang="tr-TR" dirty="0" smtClean="0"/>
              <a:t>-Müsadere  E) Aşar-Derbent Resmi.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796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smtClean="0"/>
              <a:t>5.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tr-TR" dirty="0" smtClean="0"/>
              <a:t> Osmanlı Beyliği’nin kısa sürede büyüyüp, güçlü bir devlet haline gelmesinde, aşağıdakilerden hangisinin </a:t>
            </a:r>
            <a:r>
              <a:rPr lang="tr-TR" u="sng" dirty="0" smtClean="0"/>
              <a:t>etkisi yoktur 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A)Hoşgörülü ve adaletli olması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B) Moğol etkisinden uzakta bir yerde olması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C) İslami geleneklere bağlı kalması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D) Bizans ve </a:t>
            </a:r>
            <a:r>
              <a:rPr lang="tr-TR" dirty="0" err="1" smtClean="0"/>
              <a:t>Selçuklular’ın</a:t>
            </a:r>
            <a:r>
              <a:rPr lang="tr-TR" dirty="0" smtClean="0"/>
              <a:t> zayıflamış olması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E) Denizlerde egemen bir konuma sahip olması.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10844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smtClean="0"/>
              <a:t>6.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tr-TR" dirty="0" smtClean="0"/>
              <a:t> Aşağıdakilerden hangisinin sonuçları, Rönesans’ </a:t>
            </a:r>
            <a:r>
              <a:rPr lang="tr-TR" dirty="0" err="1" smtClean="0"/>
              <a:t>ın</a:t>
            </a:r>
            <a:r>
              <a:rPr lang="tr-TR" dirty="0" smtClean="0"/>
              <a:t> ortaya çıkmasında </a:t>
            </a:r>
            <a:r>
              <a:rPr lang="tr-TR" u="sng" dirty="0" smtClean="0"/>
              <a:t>etkili olmuştur 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A)İstanbul’un fethi.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B) Büyük Endüstri Devrimi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C) Fransız İhtilali.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D) Reform Hareketleri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E) Amerikan Bağımsızlık Beyannamesi’nin yayını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4525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7.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 1815 Viyana Kongresi’nin yapılmasında ;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</a:t>
            </a:r>
            <a:r>
              <a:rPr lang="tr-TR" b="1" i="1" dirty="0" err="1" smtClean="0"/>
              <a:t>I.Fransız</a:t>
            </a:r>
            <a:r>
              <a:rPr lang="tr-TR" b="1" i="1" dirty="0" smtClean="0"/>
              <a:t> İhtilali’nin yaymış olduğu milliyetçilik akımının etkilerini önlemek,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err="1" smtClean="0"/>
              <a:t>II.Monarşiyle</a:t>
            </a:r>
            <a:r>
              <a:rPr lang="tr-TR" b="1" i="1" dirty="0" smtClean="0"/>
              <a:t> yönetilen büyük Avrupalı devletlerin çıkarlarını korumak,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err="1" smtClean="0"/>
              <a:t>III.Avrupa</a:t>
            </a:r>
            <a:r>
              <a:rPr lang="tr-TR" b="1" i="1" dirty="0" smtClean="0"/>
              <a:t> halkının demokratik isteklerine çözüm bulmak,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durumlarından hangileri </a:t>
            </a:r>
            <a:r>
              <a:rPr lang="tr-TR" u="sng" dirty="0" smtClean="0"/>
              <a:t>etkili olmuştur 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A)Yalnız I            B) Yalnız II          C) Yalnız III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D) I  ve  II.           E) I,  II  ve  III.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34234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8.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tr-TR" dirty="0" smtClean="0"/>
              <a:t> İlk kez aşağıdaki antlaşmaların hangisiyle, boğaz </a:t>
            </a:r>
            <a:r>
              <a:rPr lang="tr-TR" dirty="0" err="1" smtClean="0"/>
              <a:t>ları</a:t>
            </a:r>
            <a:r>
              <a:rPr lang="tr-TR" dirty="0" smtClean="0"/>
              <a:t> yönetmek için uluslararası bir komisyon </a:t>
            </a:r>
            <a:r>
              <a:rPr lang="tr-TR" dirty="0" err="1" smtClean="0"/>
              <a:t>ku-rulmasına</a:t>
            </a:r>
            <a:r>
              <a:rPr lang="tr-TR" dirty="0" smtClean="0"/>
              <a:t> </a:t>
            </a:r>
            <a:r>
              <a:rPr lang="tr-TR" u="sng" dirty="0" smtClean="0"/>
              <a:t>karar verilmiştir 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A)Mondros Ateşkes Antlaşması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B) Sevr Antlaşması.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C) Moskova Antlaşması.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D) Mudanya Barış Antlaşması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E) Lozan Barış Antlaşması.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35081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2272</Words>
  <Application>Microsoft Office PowerPoint</Application>
  <PresentationFormat>Ekran Gösterisi (4:3)</PresentationFormat>
  <Paragraphs>309</Paragraphs>
  <Slides>41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41</vt:i4>
      </vt:variant>
    </vt:vector>
  </HeadingPairs>
  <TitlesOfParts>
    <vt:vector size="42" baseType="lpstr">
      <vt:lpstr>Ofis Teması</vt:lpstr>
      <vt:lpstr>12.SINIF DENEME-4</vt:lpstr>
      <vt:lpstr>1.</vt:lpstr>
      <vt:lpstr>2.</vt:lpstr>
      <vt:lpstr>3.</vt:lpstr>
      <vt:lpstr>4.</vt:lpstr>
      <vt:lpstr>5.</vt:lpstr>
      <vt:lpstr>6.</vt:lpstr>
      <vt:lpstr>7.</vt:lpstr>
      <vt:lpstr>8.</vt:lpstr>
      <vt:lpstr>9.</vt:lpstr>
      <vt:lpstr>10.</vt:lpstr>
      <vt:lpstr>11.</vt:lpstr>
      <vt:lpstr>12.</vt:lpstr>
      <vt:lpstr>13.</vt:lpstr>
      <vt:lpstr>14.</vt:lpstr>
      <vt:lpstr>15.</vt:lpstr>
      <vt:lpstr>16.</vt:lpstr>
      <vt:lpstr>17.</vt:lpstr>
      <vt:lpstr>18.</vt:lpstr>
      <vt:lpstr>19.</vt:lpstr>
      <vt:lpstr>20.</vt:lpstr>
      <vt:lpstr>21.</vt:lpstr>
      <vt:lpstr>22.</vt:lpstr>
      <vt:lpstr>23.</vt:lpstr>
      <vt:lpstr>24.</vt:lpstr>
      <vt:lpstr>25.</vt:lpstr>
      <vt:lpstr>26.</vt:lpstr>
      <vt:lpstr>27.</vt:lpstr>
      <vt:lpstr>28.</vt:lpstr>
      <vt:lpstr>29.</vt:lpstr>
      <vt:lpstr>30.</vt:lpstr>
      <vt:lpstr>31.</vt:lpstr>
      <vt:lpstr>32.</vt:lpstr>
      <vt:lpstr>33.</vt:lpstr>
      <vt:lpstr>34.</vt:lpstr>
      <vt:lpstr>35.</vt:lpstr>
      <vt:lpstr>36.</vt:lpstr>
      <vt:lpstr>37.</vt:lpstr>
      <vt:lpstr>38.</vt:lpstr>
      <vt:lpstr>39.</vt:lpstr>
      <vt:lpstr>40.</vt:lpstr>
    </vt:vector>
  </TitlesOfParts>
  <Company>By NeC ® 2010 | Katilimsiz.Com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12.SINIF DENEME-4</dc:title>
  <dc:creator>Asas</dc:creator>
  <cp:lastModifiedBy>Dell</cp:lastModifiedBy>
  <cp:revision>65</cp:revision>
  <dcterms:created xsi:type="dcterms:W3CDTF">2020-03-31T18:28:03Z</dcterms:created>
  <dcterms:modified xsi:type="dcterms:W3CDTF">2020-12-18T20:34:53Z</dcterms:modified>
</cp:coreProperties>
</file>