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1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4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93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91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70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06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69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3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51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71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56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278C-E405-4DF6-9D56-42FA41C196C6}" type="datetimeFigureOut">
              <a:rPr lang="tr-TR" smtClean="0"/>
              <a:t>18.12.2020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D8F85-02C6-45F5-AE45-3256EA8D7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14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12.SINIF DENEME-4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b="1" u="sng" dirty="0" smtClean="0"/>
              <a:t>40 SORU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376294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b="1" i="1" dirty="0" smtClean="0"/>
              <a:t>*Askerlik vatan görevi haline geldi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*Hukukun üstünlüğü ilkesi kabul edildi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*Mustafa Reşit Paşa tarafından hazırlandı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Yukarıda özellikleri verilen olay, aşağıdakilerden </a:t>
            </a:r>
            <a:r>
              <a:rPr lang="tr-TR" u="sng" dirty="0" smtClean="0"/>
              <a:t>hangisidir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</a:t>
            </a:r>
            <a:r>
              <a:rPr lang="tr-TR" dirty="0" err="1" smtClean="0"/>
              <a:t>Sened</a:t>
            </a:r>
            <a:r>
              <a:rPr lang="tr-TR" dirty="0" smtClean="0"/>
              <a:t>-i İttifak            B) Kanun-i Esasi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Tanzimat Fermanı.   D) Islahat Fermanı.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</a:t>
            </a:r>
            <a:r>
              <a:rPr lang="tr-TR" dirty="0" err="1" smtClean="0"/>
              <a:t>II.Meşrutiyet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138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31 Mart </a:t>
            </a:r>
            <a:r>
              <a:rPr lang="tr-TR" dirty="0" err="1" smtClean="0"/>
              <a:t>Ayaklanması’nın</a:t>
            </a:r>
            <a:r>
              <a:rPr lang="tr-TR" dirty="0" smtClean="0"/>
              <a:t>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smtClean="0"/>
              <a:t>I. </a:t>
            </a:r>
            <a:r>
              <a:rPr lang="tr-TR" b="1" i="1" dirty="0" err="1" smtClean="0"/>
              <a:t>II.Abdülhamid’in</a:t>
            </a:r>
            <a:r>
              <a:rPr lang="tr-TR" b="1" i="1" dirty="0" smtClean="0"/>
              <a:t> padişahlığına son vermesi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II. Rejimi yıkmayı amaçlaması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III. Ümmetçilik anlayışıyla çıkarılması</a:t>
            </a:r>
          </a:p>
          <a:p>
            <a:pPr marL="0" indent="0">
              <a:buNone/>
            </a:pPr>
            <a:r>
              <a:rPr lang="tr-TR" b="1" i="1" dirty="0" smtClean="0"/>
              <a:t> IV. </a:t>
            </a:r>
            <a:r>
              <a:rPr lang="tr-TR" b="1" i="1" dirty="0" err="1" smtClean="0"/>
              <a:t>V.Mehmed</a:t>
            </a:r>
            <a:r>
              <a:rPr lang="tr-TR" b="1" i="1" dirty="0" smtClean="0"/>
              <a:t> Reşat’ın padişah yapılması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V. Yenilik karşıtı çıkan ilk ayaklanma olması</a:t>
            </a:r>
          </a:p>
          <a:p>
            <a:pPr marL="0" indent="0">
              <a:buNone/>
            </a:pPr>
            <a:r>
              <a:rPr lang="tr-TR" dirty="0" smtClean="0"/>
              <a:t>özellikleri arasında, aşağıdakilerden hangisi </a:t>
            </a:r>
            <a:r>
              <a:rPr lang="tr-TR" u="sng" dirty="0" smtClean="0"/>
              <a:t>yer almaz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B) II          C) III          D) IV.  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6324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Osmanlı Devleti’nin </a:t>
            </a:r>
            <a:r>
              <a:rPr lang="tr-TR" dirty="0" err="1" smtClean="0"/>
              <a:t>I.Balkan</a:t>
            </a:r>
            <a:r>
              <a:rPr lang="tr-TR" dirty="0" smtClean="0"/>
              <a:t> Savaşı’nda başarısız olmasının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I.Ordunun</a:t>
            </a:r>
            <a:r>
              <a:rPr lang="tr-TR" b="1" i="1" dirty="0" smtClean="0"/>
              <a:t> siyasete karışması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II.Mebuslar</a:t>
            </a:r>
            <a:r>
              <a:rPr lang="tr-TR" b="1" i="1" dirty="0" smtClean="0"/>
              <a:t> Meclisinin kapatılması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III.Ordunun</a:t>
            </a:r>
            <a:r>
              <a:rPr lang="tr-TR" b="1" i="1" dirty="0" smtClean="0"/>
              <a:t> daha önce terhis edilmiş olması</a:t>
            </a:r>
          </a:p>
          <a:p>
            <a:pPr marL="0" indent="0">
              <a:buNone/>
            </a:pPr>
            <a:r>
              <a:rPr lang="tr-TR" b="1" i="1" dirty="0" smtClean="0"/>
              <a:t> </a:t>
            </a:r>
            <a:r>
              <a:rPr lang="tr-TR" b="1" i="1" dirty="0" err="1" smtClean="0"/>
              <a:t>IV.Donanmanın</a:t>
            </a:r>
            <a:r>
              <a:rPr lang="tr-TR" b="1" i="1" dirty="0" smtClean="0"/>
              <a:t> yetersiz olması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V.Avrupa’nın</a:t>
            </a:r>
            <a:r>
              <a:rPr lang="tr-TR" b="1" i="1" dirty="0" smtClean="0"/>
              <a:t> Balkan milletlerini desteklemesi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nedenleri arasında, hangileri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  B) II.          C) III.          D) IV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299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 Milli Kurtuluş Savaşımız sırasında, Türk halkının silahlı mücadeleye başlamasıyla doğan güce, </a:t>
            </a:r>
            <a:r>
              <a:rPr lang="tr-TR" dirty="0" err="1" smtClean="0"/>
              <a:t>Kuvay</a:t>
            </a:r>
            <a:r>
              <a:rPr lang="tr-TR" dirty="0" smtClean="0"/>
              <a:t>-ı Milliye denir.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err="1" smtClean="0"/>
              <a:t>Kuvay</a:t>
            </a:r>
            <a:r>
              <a:rPr lang="tr-TR" dirty="0" smtClean="0"/>
              <a:t>-ı </a:t>
            </a:r>
            <a:r>
              <a:rPr lang="tr-TR" dirty="0" err="1" smtClean="0"/>
              <a:t>Milliye’nin</a:t>
            </a:r>
            <a:r>
              <a:rPr lang="tr-TR" dirty="0" smtClean="0"/>
              <a:t> ortaya çıkmasında etkili olan gelişmeler arasında, aşağıdakilerden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İtilafların Mondros’la Anadolu’yu işgale başlaması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Mondros’ta Osmanlı ordusunun terhis edilmesi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İstanbul Hükümeti’nin Sevr Antlaşması’nı imzalaması.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Yunanlılar tarafından İzmir’in işgal edilmesi.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İstanbul Hükümeti’nin Türk halkını koruyamayacak duruma gelmesi.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87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Kurtuluş Savaşı yıllarında kurulan   «</a:t>
            </a:r>
            <a:r>
              <a:rPr lang="tr-TR" b="1" i="1" dirty="0" smtClean="0"/>
              <a:t>Direniş </a:t>
            </a:r>
            <a:r>
              <a:rPr lang="tr-TR" b="1" i="1" dirty="0" err="1" smtClean="0"/>
              <a:t>Cemiyetleri</a:t>
            </a:r>
            <a:r>
              <a:rPr lang="tr-TR" dirty="0" err="1" smtClean="0"/>
              <a:t>»nin</a:t>
            </a:r>
            <a:r>
              <a:rPr lang="tr-TR" dirty="0" smtClean="0"/>
              <a:t> özellikleri arasında, aşağıdaki-</a:t>
            </a:r>
            <a:r>
              <a:rPr lang="tr-TR" dirty="0" err="1" smtClean="0"/>
              <a:t>lerden</a:t>
            </a:r>
            <a:r>
              <a:rPr lang="tr-TR" dirty="0" smtClean="0"/>
              <a:t>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A)Bölgesel amaçlı kurulmuşlardır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Milli bütünlük doğrultusunda hareket ettiler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Milli bağımsızlık fikrini kabul etmişlerdir.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Osmanlı Hükümeti’nin tepkisizliği sebeptir.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Bulundukları bölgelerin hakkını savundular.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491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Müdafaa-i Hukuk </a:t>
            </a:r>
            <a:r>
              <a:rPr lang="tr-TR" dirty="0" err="1" smtClean="0"/>
              <a:t>Cemiyetleri’nin</a:t>
            </a:r>
            <a:r>
              <a:rPr lang="tr-TR" dirty="0" smtClean="0"/>
              <a:t>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I.İşgallerin</a:t>
            </a:r>
            <a:r>
              <a:rPr lang="tr-TR" b="1" i="1" dirty="0" smtClean="0"/>
              <a:t> haksızlığının duyurulması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II.Bağımsızlık</a:t>
            </a:r>
            <a:r>
              <a:rPr lang="tr-TR" b="1" i="1" dirty="0" smtClean="0"/>
              <a:t> düşüncesini canlandırması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III.Kuvay</a:t>
            </a:r>
            <a:r>
              <a:rPr lang="tr-TR" b="1" i="1" dirty="0" smtClean="0"/>
              <a:t>-ı Milliye hareketini teşvik etmesi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IV.Türk</a:t>
            </a:r>
            <a:r>
              <a:rPr lang="tr-TR" b="1" i="1" dirty="0" smtClean="0"/>
              <a:t> halkının sesini dünyaya duyurması</a:t>
            </a:r>
          </a:p>
          <a:p>
            <a:pPr marL="0" indent="0">
              <a:buNone/>
            </a:pPr>
            <a:r>
              <a:rPr lang="tr-TR" b="1" i="1" dirty="0" smtClean="0"/>
              <a:t>  </a:t>
            </a:r>
            <a:r>
              <a:rPr lang="tr-TR" b="1" i="1" dirty="0" err="1" smtClean="0"/>
              <a:t>V.Gizli</a:t>
            </a:r>
            <a:r>
              <a:rPr lang="tr-TR" b="1" i="1" dirty="0" smtClean="0"/>
              <a:t> antlaşmaları ortaya çıkarması</a:t>
            </a:r>
          </a:p>
          <a:p>
            <a:pPr marL="0" indent="0">
              <a:buNone/>
            </a:pPr>
            <a:r>
              <a:rPr lang="tr-TR" dirty="0" smtClean="0"/>
              <a:t>Kurtuluş Savaşı’na katkıları arasında, hangisi </a:t>
            </a:r>
            <a:r>
              <a:rPr lang="tr-TR" u="sng" dirty="0" smtClean="0"/>
              <a:t>yer almaz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  B) II          C) III          D) IV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7915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28 Mayıs 1919’da yayımlanan </a:t>
            </a:r>
            <a:r>
              <a:rPr lang="tr-TR" b="1" u="sng" dirty="0" smtClean="0"/>
              <a:t>Havza Genelgesi</a:t>
            </a:r>
            <a:r>
              <a:rPr lang="tr-TR" dirty="0" smtClean="0"/>
              <a:t>’ </a:t>
            </a:r>
            <a:r>
              <a:rPr lang="tr-TR" dirty="0" err="1" smtClean="0"/>
              <a:t>nin</a:t>
            </a:r>
            <a:r>
              <a:rPr lang="tr-TR" dirty="0" smtClean="0"/>
              <a:t> içeriğinde, aşağıdakilerden hangisi </a:t>
            </a:r>
            <a:r>
              <a:rPr lang="tr-TR" u="sng" dirty="0" smtClean="0"/>
              <a:t>yer alır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Manda ve Himayenin reddedilmesi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İşgallerin protesto edilmesi.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Saltanatın kaldırılması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Temsil Heyeti’nin kurulması.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Sivas Kongresi’nin toplanması.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30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Erzurum Kongresi ile Sivas Kongresi’nin ortak özelliği, aşağıdakilerden </a:t>
            </a:r>
            <a:r>
              <a:rPr lang="tr-TR" u="sng" dirty="0" smtClean="0"/>
              <a:t>hangisidir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A)Milli içerikli kararlar alınması.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Yurdun her yanından delegelerin katılması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Anadolu ve Rumeli Müdafaa-i Hukuk Cemiyeti kurulması.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Temsil Kurulu’nun milleti temsil etme yetkisini alması.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Ali Fuat Paşa’nın Batı Cephesi Komutanlığı’na atanması.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584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Aşağıdakilerden hangisi, </a:t>
            </a:r>
            <a:r>
              <a:rPr lang="tr-TR" b="1" u="sng" dirty="0" smtClean="0"/>
              <a:t>Erzurum Kongresi</a:t>
            </a:r>
            <a:r>
              <a:rPr lang="tr-TR" dirty="0" smtClean="0"/>
              <a:t>’nin aldığı kararlardan </a:t>
            </a:r>
            <a:r>
              <a:rPr lang="tr-TR" u="sng" dirty="0" smtClean="0"/>
              <a:t>biri değildir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A)Milli sınırlar içinde vatan bir bütündür, parça-</a:t>
            </a:r>
            <a:r>
              <a:rPr lang="tr-TR" dirty="0" err="1" smtClean="0"/>
              <a:t>lanamaz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Manda ve Himaye kabul edilemez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İrade-i Milliye adlı gazete çıkarılmıştır.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Geçici bir hükümet kurulmalıdır.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Heyet-i </a:t>
            </a:r>
            <a:r>
              <a:rPr lang="tr-TR" dirty="0" err="1" smtClean="0"/>
              <a:t>Temsiliye</a:t>
            </a:r>
            <a:r>
              <a:rPr lang="tr-TR" dirty="0" smtClean="0"/>
              <a:t> oluşturulmuştur.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29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Aşağıdakilerden hangisinin gerçekleşmesinde, Temsil Kurulu’nun çalışmaları, doğrudan etkili </a:t>
            </a:r>
            <a:r>
              <a:rPr lang="tr-TR" u="sng" dirty="0" smtClean="0"/>
              <a:t>olmamıştır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A)Amasya </a:t>
            </a:r>
            <a:r>
              <a:rPr lang="tr-TR" dirty="0" err="1" smtClean="0"/>
              <a:t>Görüşmeleri’nin</a:t>
            </a:r>
            <a:r>
              <a:rPr lang="tr-TR" dirty="0" smtClean="0"/>
              <a:t> yapılması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Osmanlı </a:t>
            </a:r>
            <a:r>
              <a:rPr lang="tr-TR" dirty="0" err="1" smtClean="0"/>
              <a:t>Mebusan</a:t>
            </a:r>
            <a:r>
              <a:rPr lang="tr-TR" dirty="0" smtClean="0"/>
              <a:t> Meclisi’nin toplanma kara-</a:t>
            </a:r>
            <a:r>
              <a:rPr lang="tr-TR" dirty="0" err="1" smtClean="0"/>
              <a:t>rının</a:t>
            </a:r>
            <a:r>
              <a:rPr lang="tr-TR" dirty="0" smtClean="0"/>
              <a:t> alınması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TBMM’nin açılması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</a:t>
            </a:r>
            <a:r>
              <a:rPr lang="tr-TR" dirty="0" err="1" smtClean="0"/>
              <a:t>Kuvay</a:t>
            </a:r>
            <a:r>
              <a:rPr lang="tr-TR" dirty="0" smtClean="0"/>
              <a:t>-ı Milliye örgütlerinin kurulması.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Misak-ı </a:t>
            </a:r>
            <a:r>
              <a:rPr lang="tr-TR" dirty="0" err="1" smtClean="0"/>
              <a:t>Milli’nin</a:t>
            </a:r>
            <a:r>
              <a:rPr lang="tr-TR" dirty="0" smtClean="0"/>
              <a:t> hazırlanması.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54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Aşağıda verilen Türk devletlerinden hangileri, hem Orta Asya, hem de Avrupa’da </a:t>
            </a:r>
            <a:r>
              <a:rPr lang="tr-TR" u="sng" dirty="0" smtClean="0"/>
              <a:t>devlet kurmuşlardır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A)Avarlar—Peçenekler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Hunlar—Bulgarlar.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Hunlar—Kumanlar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Karluklar—</a:t>
            </a:r>
            <a:r>
              <a:rPr lang="tr-TR" dirty="0" err="1" smtClean="0"/>
              <a:t>Kimekler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Macarlar—Bulgarlar.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7609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19.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Milli Mücadele yıllarında kurulan Heyet-i Temsi-</a:t>
            </a:r>
            <a:r>
              <a:rPr lang="tr-TR" dirty="0" err="1" smtClean="0"/>
              <a:t>liye’nin</a:t>
            </a:r>
            <a:r>
              <a:rPr lang="tr-TR" dirty="0" smtClean="0"/>
              <a:t> (Temsil Heyeti) İstanbul Hükümeti tara-</a:t>
            </a:r>
            <a:r>
              <a:rPr lang="tr-TR" dirty="0" err="1" smtClean="0"/>
              <a:t>fından</a:t>
            </a:r>
            <a:r>
              <a:rPr lang="tr-TR" dirty="0" smtClean="0"/>
              <a:t> resmen tanınması, aşağıdakilerden han-</a:t>
            </a:r>
            <a:r>
              <a:rPr lang="tr-TR" dirty="0" err="1" smtClean="0"/>
              <a:t>gisi</a:t>
            </a:r>
            <a:r>
              <a:rPr lang="tr-TR" dirty="0" smtClean="0"/>
              <a:t> ile </a:t>
            </a:r>
            <a:r>
              <a:rPr lang="tr-TR" u="sng" dirty="0" smtClean="0"/>
              <a:t>gerçekleşmiştir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A)Misak-ı Milli          B) Amasya Görüşmeleri.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Sivas Kongresi      D) Amasya Genelgesi.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Erzurum Kongresi.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131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 smtClean="0"/>
              <a:t>   </a:t>
            </a:r>
            <a:r>
              <a:rPr lang="tr-TR" b="1" i="1" dirty="0" err="1" smtClean="0"/>
              <a:t>I.Anayasa</a:t>
            </a:r>
            <a:r>
              <a:rPr lang="tr-TR" b="1" i="1" dirty="0" smtClean="0"/>
              <a:t> hazırlamak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II.Düzenli</a:t>
            </a:r>
            <a:r>
              <a:rPr lang="tr-TR" b="1" i="1" dirty="0" smtClean="0"/>
              <a:t> ordu kurmak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III.Milli</a:t>
            </a:r>
            <a:r>
              <a:rPr lang="tr-TR" b="1" i="1" dirty="0" smtClean="0"/>
              <a:t> cemiyetleri birleştirmek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IV.Çağdaş</a:t>
            </a:r>
            <a:r>
              <a:rPr lang="tr-TR" b="1" i="1" dirty="0" smtClean="0"/>
              <a:t> devrimleri gerçekleştirmek</a:t>
            </a:r>
          </a:p>
          <a:p>
            <a:pPr marL="0" indent="0">
              <a:buNone/>
            </a:pPr>
            <a:r>
              <a:rPr lang="tr-TR" b="1" i="1" dirty="0" smtClean="0"/>
              <a:t>  </a:t>
            </a:r>
            <a:r>
              <a:rPr lang="tr-TR" b="1" i="1" dirty="0" err="1" smtClean="0"/>
              <a:t>V.Kongreler</a:t>
            </a:r>
            <a:r>
              <a:rPr lang="tr-TR" b="1" i="1" dirty="0" smtClean="0"/>
              <a:t> yoluyla milli istekleri belirlemek</a:t>
            </a:r>
            <a:endParaRPr lang="tr-TR" b="1" i="1" dirty="0"/>
          </a:p>
          <a:p>
            <a:pPr marL="0" indent="0">
              <a:buNone/>
            </a:pPr>
            <a:r>
              <a:rPr lang="tr-TR" dirty="0" smtClean="0"/>
              <a:t> Bu gelişmelerden hangilerinin, </a:t>
            </a:r>
            <a:r>
              <a:rPr lang="tr-TR" dirty="0" err="1" smtClean="0"/>
              <a:t>I.TBMM’nin</a:t>
            </a:r>
            <a:r>
              <a:rPr lang="tr-TR" dirty="0" smtClean="0"/>
              <a:t> faaliyet-</a:t>
            </a:r>
            <a:r>
              <a:rPr lang="tr-TR" dirty="0" err="1" smtClean="0"/>
              <a:t>leri</a:t>
            </a:r>
            <a:r>
              <a:rPr lang="tr-TR" dirty="0" smtClean="0"/>
              <a:t> arasında yer aldığı </a:t>
            </a:r>
            <a:r>
              <a:rPr lang="tr-TR" u="sng" dirty="0" smtClean="0"/>
              <a:t>söylenemez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I  ve  II     B) I  ve  III      C) II  ve  III     D) III  ve  IV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IV  ve 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71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23 Nisan 1920’de açılan </a:t>
            </a:r>
            <a:r>
              <a:rPr lang="tr-TR" dirty="0" err="1" smtClean="0"/>
              <a:t>I.TBMM’nin</a:t>
            </a:r>
            <a:r>
              <a:rPr lang="tr-TR" dirty="0" smtClean="0"/>
              <a:t>  öncelikle, aşağıdakilerden hangisini gerçekleştirmeye çalış-tığı </a:t>
            </a:r>
            <a:r>
              <a:rPr lang="tr-TR" u="sng" dirty="0" smtClean="0"/>
              <a:t>söylenebilir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A)Milli egemenlik ilkesini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Saltanatın kaldırılmasını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Milli bağımsızlığın gerçekleştirilmesini.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Devletin laikleşmesini.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Devletin demokratikleşmesini.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882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I.TBMM Hükümeti’nin faaliyetleri arasında, aşa-</a:t>
            </a:r>
            <a:r>
              <a:rPr lang="tr-TR" dirty="0" err="1" smtClean="0"/>
              <a:t>ğıdakilerden</a:t>
            </a:r>
            <a:r>
              <a:rPr lang="tr-TR" dirty="0" smtClean="0"/>
              <a:t>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Saltanatın kaldırılması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Halifeliğin kaldırılması.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Ülkenin düşman işgalinden kurtarılması.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Lozan </a:t>
            </a:r>
            <a:r>
              <a:rPr lang="tr-TR" dirty="0" err="1" smtClean="0"/>
              <a:t>Görüşmeleri’nin</a:t>
            </a:r>
            <a:r>
              <a:rPr lang="tr-TR" dirty="0" smtClean="0"/>
              <a:t> yapılması.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Mudanya Ateşkes Antlaşması’nın imzalanışı.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2227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Misak-ı Milli, aşağıdaki kurumlardan hangisi tarafından </a:t>
            </a:r>
            <a:r>
              <a:rPr lang="tr-TR" u="sng" dirty="0" smtClean="0"/>
              <a:t>kabul edilmiştir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 A)Temsil Heyeti</a:t>
            </a:r>
          </a:p>
          <a:p>
            <a:pPr marL="0" indent="0">
              <a:buNone/>
            </a:pPr>
            <a:r>
              <a:rPr lang="tr-TR" dirty="0" smtClean="0"/>
              <a:t> B) TBMM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Osmanlı </a:t>
            </a:r>
            <a:r>
              <a:rPr lang="tr-TR" dirty="0" err="1" smtClean="0"/>
              <a:t>Mebusan</a:t>
            </a:r>
            <a:r>
              <a:rPr lang="tr-TR" dirty="0" smtClean="0"/>
              <a:t> Meclisi.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Amasya Genelgesi ile.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Amasya Görüşmeleri ile.</a:t>
            </a:r>
          </a:p>
          <a:p>
            <a:pPr marL="514350" indent="-514350">
              <a:buAutoNum type="alphaU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74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TBMM Hükümeti kurulduktan sonra, aşağıdaki kararlardan hangisinin diğerlerinden </a:t>
            </a:r>
            <a:r>
              <a:rPr lang="tr-TR" u="sng" dirty="0" smtClean="0"/>
              <a:t>daha önce </a:t>
            </a:r>
            <a:r>
              <a:rPr lang="tr-TR" dirty="0" smtClean="0"/>
              <a:t>gerçekleştiği </a:t>
            </a:r>
            <a:r>
              <a:rPr lang="tr-TR" u="sng" dirty="0" smtClean="0"/>
              <a:t>söylenebilir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A)Takrir-i Sükun Kanunu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Hıyanet-i Vataniye Kanunu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Saltanatın kaldırılması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Teşkilat-ı Esasiye Kanunu.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Tekalif-i Milliye Emirleri.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302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 Milli Kurtuluş Savaşı’nda Doğu Cephesi’nde kazanılan ilk askeri başarının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I.Gürcistan</a:t>
            </a:r>
            <a:r>
              <a:rPr lang="tr-TR" b="1" i="1" dirty="0" smtClean="0"/>
              <a:t>, Azerbaycan, Ermenistan’la Kars Antlaşması’nın yapılması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II.Gümrü</a:t>
            </a:r>
            <a:r>
              <a:rPr lang="tr-TR" b="1" i="1" dirty="0" smtClean="0"/>
              <a:t> Antlaşması ile Ermeni sınırının çizilmesi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III.İtilafların</a:t>
            </a:r>
            <a:r>
              <a:rPr lang="tr-TR" b="1" i="1" dirty="0" smtClean="0"/>
              <a:t> TBMM’yi Londra Konferansı’na davet etmeleri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IV.Rusya’nın</a:t>
            </a:r>
            <a:r>
              <a:rPr lang="tr-TR" b="1" i="1" dirty="0" smtClean="0"/>
              <a:t> Moskova Antlaşması ile Misak-ı </a:t>
            </a:r>
            <a:r>
              <a:rPr lang="tr-TR" b="1" i="1" dirty="0" err="1" smtClean="0"/>
              <a:t>Milli’yi</a:t>
            </a:r>
            <a:r>
              <a:rPr lang="tr-TR" b="1" i="1" dirty="0" smtClean="0"/>
              <a:t> tanıması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V.Fransız</a:t>
            </a:r>
            <a:r>
              <a:rPr lang="tr-TR" b="1" i="1" dirty="0" smtClean="0"/>
              <a:t> ve İtalyan ordularının Anadolu’yu terk etmesi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siyasal sonuçları arasında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          B) II            C) III            D) IV                E) 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77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Düzenli orduların Yunan birlikleri karşısında kazandığı </a:t>
            </a:r>
            <a:r>
              <a:rPr lang="tr-TR" dirty="0" err="1" smtClean="0"/>
              <a:t>II.İnönü</a:t>
            </a:r>
            <a:r>
              <a:rPr lang="tr-TR" dirty="0" smtClean="0"/>
              <a:t> Muharebesi’nin sonuçları arasında, aşağıdakilerden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 A)TBMM’ye olan güvenin artması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</a:t>
            </a:r>
            <a:r>
              <a:rPr lang="tr-TR" dirty="0" err="1" smtClean="0"/>
              <a:t>Çerkes</a:t>
            </a:r>
            <a:r>
              <a:rPr lang="tr-TR" dirty="0" smtClean="0"/>
              <a:t> Ethem </a:t>
            </a:r>
            <a:r>
              <a:rPr lang="tr-TR" dirty="0" err="1" smtClean="0"/>
              <a:t>İsyanı’nın</a:t>
            </a:r>
            <a:r>
              <a:rPr lang="tr-TR" dirty="0" smtClean="0"/>
              <a:t> bastırılması.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İtalya’nın işgal alanını boşaltmaya başlaması.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Fransa’nın TBMM ile görüşmelere başlaması.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İtilafların </a:t>
            </a:r>
            <a:r>
              <a:rPr lang="tr-TR" dirty="0" err="1" smtClean="0"/>
              <a:t>Yunanlılar’a</a:t>
            </a:r>
            <a:r>
              <a:rPr lang="tr-TR" dirty="0" smtClean="0"/>
              <a:t> olan güveninin azalması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6516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Atatürk’ün, </a:t>
            </a:r>
            <a:r>
              <a:rPr lang="tr-TR" b="1" i="1" dirty="0" smtClean="0"/>
              <a:t>«Muhtaç olduğun kudret, damar-</a:t>
            </a:r>
            <a:r>
              <a:rPr lang="tr-TR" b="1" i="1" dirty="0" err="1" smtClean="0"/>
              <a:t>larındaki</a:t>
            </a:r>
            <a:r>
              <a:rPr lang="tr-TR" b="1" i="1" dirty="0" smtClean="0"/>
              <a:t> asil kanda mevcuttur.»</a:t>
            </a:r>
            <a:r>
              <a:rPr lang="tr-TR" dirty="0" smtClean="0"/>
              <a:t> sözünün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I.Cumhuriyetçilik</a:t>
            </a:r>
            <a:endParaRPr lang="tr-TR" b="1" i="1" dirty="0" smtClean="0"/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II.Milliyetçilik</a:t>
            </a:r>
            <a:endParaRPr lang="tr-TR" b="1" i="1" dirty="0" smtClean="0"/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III.Halkçılık</a:t>
            </a: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ilkelerinden hangileriyle ilgili olduğu </a:t>
            </a:r>
            <a:r>
              <a:rPr lang="tr-TR" u="sng" dirty="0" smtClean="0"/>
              <a:t>söylenemez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A)Yalnız I         B) Yalnız II          C) Yalnız III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I  ve  III.       E) I,  II  ve  III.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54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b="1" i="1" dirty="0" err="1" smtClean="0"/>
              <a:t>I.Emeviler</a:t>
            </a:r>
            <a:r>
              <a:rPr lang="tr-TR" b="1" i="1" dirty="0" smtClean="0"/>
              <a:t> döneminde posta örgütü kurulması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II.Dört</a:t>
            </a:r>
            <a:r>
              <a:rPr lang="tr-TR" b="1" i="1" dirty="0" smtClean="0"/>
              <a:t> Halife döneminde görüş ayrılıkları olması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III.Hz.Ömer</a:t>
            </a:r>
            <a:r>
              <a:rPr lang="tr-TR" b="1" i="1" dirty="0" smtClean="0"/>
              <a:t> döneminde idari birimler kurulması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IV.Emeviler</a:t>
            </a:r>
            <a:r>
              <a:rPr lang="tr-TR" b="1" i="1" dirty="0" smtClean="0"/>
              <a:t> döneminde </a:t>
            </a:r>
            <a:r>
              <a:rPr lang="tr-TR" b="1" i="1" dirty="0" err="1" smtClean="0"/>
              <a:t>Arapça’nın</a:t>
            </a:r>
            <a:r>
              <a:rPr lang="tr-TR" b="1" i="1" dirty="0" smtClean="0"/>
              <a:t> resmi dil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Bu gelişmelerden hangilerinin, İslam Devleti’nin sınırlarının genişlemesinin bir sonucu olduğu </a:t>
            </a:r>
            <a:r>
              <a:rPr lang="tr-TR" u="sng" dirty="0" smtClean="0"/>
              <a:t>söylenemez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 I  ve  II     B) II  ve  III      C) III  ve  IV    D) I  ve  IV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II  ve  IV.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84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 Hicret’ten sonra </a:t>
            </a:r>
            <a:r>
              <a:rPr lang="tr-TR" dirty="0" err="1" smtClean="0"/>
              <a:t>Hz.Muhammed’in</a:t>
            </a:r>
            <a:r>
              <a:rPr lang="tr-TR" dirty="0" smtClean="0"/>
              <a:t> siyasi, askeri ve toplumsal konularda Medine halkına önderlik yapması ;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 </a:t>
            </a:r>
            <a:r>
              <a:rPr lang="tr-TR" b="1" i="1" dirty="0" err="1" smtClean="0"/>
              <a:t>I.İslam</a:t>
            </a:r>
            <a:r>
              <a:rPr lang="tr-TR" b="1" i="1" dirty="0" smtClean="0"/>
              <a:t> Devleti’nin temellerinin atıldığı,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II.Hz.Muhammed’in</a:t>
            </a:r>
            <a:r>
              <a:rPr lang="tr-TR" b="1" i="1" dirty="0" smtClean="0"/>
              <a:t> hem dini lider, hem de devlet başkanı olduğu,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III.Arap</a:t>
            </a:r>
            <a:r>
              <a:rPr lang="tr-TR" b="1" i="1" dirty="0" smtClean="0"/>
              <a:t> siyasi birliğinin kurulduğu</a:t>
            </a:r>
          </a:p>
          <a:p>
            <a:pPr marL="0" indent="0">
              <a:buNone/>
            </a:pPr>
            <a:r>
              <a:rPr lang="tr-TR" dirty="0" smtClean="0"/>
              <a:t>değerlendirmelerinden hangilerini </a:t>
            </a:r>
            <a:r>
              <a:rPr lang="tr-TR" u="sng" dirty="0" smtClean="0"/>
              <a:t>doğrular niteliktedir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A)Yalnız I              B) Yalnız II            C) Yalnız III</a:t>
            </a:r>
          </a:p>
          <a:p>
            <a:pPr marL="0" indent="0">
              <a:buNone/>
            </a:pPr>
            <a:r>
              <a:rPr lang="tr-TR" dirty="0" smtClean="0"/>
              <a:t>D) I  ve  II.             E) I,  II  ve  III.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226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29.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b="1" i="1" dirty="0" err="1" smtClean="0"/>
              <a:t>I.Amasya</a:t>
            </a:r>
            <a:r>
              <a:rPr lang="tr-TR" b="1" i="1" dirty="0" smtClean="0"/>
              <a:t> Görüşmeleri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</a:t>
            </a:r>
            <a:r>
              <a:rPr lang="tr-TR" b="1" i="1" dirty="0" err="1" smtClean="0"/>
              <a:t>II.Erzurum</a:t>
            </a:r>
            <a:r>
              <a:rPr lang="tr-TR" b="1" i="1" dirty="0" smtClean="0"/>
              <a:t> Kongresi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III.Havza</a:t>
            </a:r>
            <a:r>
              <a:rPr lang="tr-TR" b="1" i="1" dirty="0" smtClean="0"/>
              <a:t> Genelgesi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IV.Mebuslar</a:t>
            </a:r>
            <a:r>
              <a:rPr lang="tr-TR" b="1" i="1" dirty="0" smtClean="0"/>
              <a:t> Meclisi’nin açılması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Yukarıdaki olayların kronolojik sıralaması, aşağı-</a:t>
            </a:r>
            <a:r>
              <a:rPr lang="tr-TR" dirty="0" err="1" smtClean="0"/>
              <a:t>dakilerden</a:t>
            </a:r>
            <a:r>
              <a:rPr lang="tr-TR" dirty="0" smtClean="0"/>
              <a:t> hangisi </a:t>
            </a:r>
            <a:r>
              <a:rPr lang="tr-TR" u="sng" dirty="0" smtClean="0"/>
              <a:t>olmalıdır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A)III-II-I-IV.          B) I-III-II-IV.     C) IV-I-III-II.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IV-II-I-III         E) III-I-II-IV.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055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16 Mart 1920’de İstanbul’un İtilaf Devletleri tarafın-dan resmen işgal edilmesi üzerine, Mustafa Kemal’ in aldığı önlemler arasında, aşağıdakilerden hangisi </a:t>
            </a:r>
            <a:r>
              <a:rPr lang="tr-TR" u="sng" dirty="0" smtClean="0"/>
              <a:t>yer almaz </a:t>
            </a:r>
            <a:r>
              <a:rPr lang="tr-TR" dirty="0" smtClean="0"/>
              <a:t>?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A)Ankara’da bir meclis toplamak için seçim yapıl-</a:t>
            </a:r>
            <a:r>
              <a:rPr lang="tr-TR" dirty="0" err="1" smtClean="0"/>
              <a:t>ması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</a:t>
            </a:r>
            <a:r>
              <a:rPr lang="tr-TR" dirty="0" err="1" smtClean="0"/>
              <a:t>Kuvay</a:t>
            </a:r>
            <a:r>
              <a:rPr lang="tr-TR" dirty="0" smtClean="0"/>
              <a:t>-ı Milliye kurulması için çalışılması.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İşgali protesto için bildiriler yayınlanması.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Anadolu’da bazı İtilaf subaylarının tutuklanması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İstanbul ile tüm bağlantının kesilmesi.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797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31.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 Osmanlı Devleti'ni Balkanlardan atmak amacıyla Rusya'nın da kışkırtmaları </a:t>
            </a:r>
            <a:r>
              <a:rPr lang="tr-TR" dirty="0" smtClean="0"/>
              <a:t>sonucu </a:t>
            </a:r>
            <a:r>
              <a:rPr lang="tr-TR" dirty="0"/>
              <a:t>ittifak yapan </a:t>
            </a:r>
            <a:r>
              <a:rPr lang="tr-TR" dirty="0" smtClean="0"/>
              <a:t>devletler, </a:t>
            </a:r>
            <a:r>
              <a:rPr lang="tr-TR" dirty="0"/>
              <a:t>aşağıdakilerden hangisinde birlikte </a:t>
            </a:r>
            <a:r>
              <a:rPr lang="tr-TR" u="sng" dirty="0" smtClean="0"/>
              <a:t>veril-</a:t>
            </a:r>
            <a:r>
              <a:rPr lang="tr-TR" u="sng" dirty="0" err="1" smtClean="0"/>
              <a:t>miştir</a:t>
            </a:r>
            <a:r>
              <a:rPr lang="tr-TR" u="sng" dirty="0"/>
              <a:t>?</a:t>
            </a:r>
          </a:p>
          <a:p>
            <a:pPr marL="0" indent="0">
              <a:buNone/>
            </a:pPr>
            <a:r>
              <a:rPr lang="tr-TR" dirty="0"/>
              <a:t>A) Sırbistan-Arnavutluk-Yunanistan-Karadağ</a:t>
            </a:r>
          </a:p>
          <a:p>
            <a:pPr marL="0" indent="0">
              <a:buNone/>
            </a:pPr>
            <a:r>
              <a:rPr lang="tr-TR" dirty="0"/>
              <a:t>B) Arnavutluk-Yunanistan-Romanya-Bulgaristan</a:t>
            </a:r>
          </a:p>
          <a:p>
            <a:pPr marL="0" indent="0">
              <a:buNone/>
            </a:pPr>
            <a:r>
              <a:rPr lang="tr-TR" dirty="0"/>
              <a:t>C) Yunanistan-Bulgaristan-Sırbistan-Romanya</a:t>
            </a:r>
          </a:p>
          <a:p>
            <a:pPr marL="0" indent="0">
              <a:buNone/>
            </a:pPr>
            <a:r>
              <a:rPr lang="tr-TR" dirty="0"/>
              <a:t>D) Romanya-Arnavutluk-Karadağ-Yunanistan</a:t>
            </a:r>
          </a:p>
          <a:p>
            <a:pPr marL="0" indent="0">
              <a:buNone/>
            </a:pPr>
            <a:r>
              <a:rPr lang="tr-TR" dirty="0"/>
              <a:t>E) </a:t>
            </a:r>
            <a:r>
              <a:rPr lang="tr-TR" dirty="0" smtClean="0"/>
              <a:t>Yunanistan-Bulgaristan-Karadağ-Sırbistan.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565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32.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 Aşağıdakilerden hangisi Trablusgarp Savaşı ile ilgili doğru bir bilgi </a:t>
            </a:r>
            <a:r>
              <a:rPr lang="tr-TR" u="sng" dirty="0"/>
              <a:t>değildir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İtalya, Trablusgarp'ı işgal etmeden önce İngiltere ve Fransa'nın onayını </a:t>
            </a:r>
            <a:r>
              <a:rPr lang="tr-TR" dirty="0" smtClean="0"/>
              <a:t>almıştır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B) Balkanlarda savaş belirtilerinin ortaya çıkması üzerine, Osmanlı Devleti İtalya ile antlaşma imzalamak zorunda </a:t>
            </a:r>
            <a:r>
              <a:rPr lang="tr-TR" dirty="0" smtClean="0"/>
              <a:t>kalmıştır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C) </a:t>
            </a:r>
            <a:r>
              <a:rPr lang="tr-TR" dirty="0" err="1"/>
              <a:t>Uşi</a:t>
            </a:r>
            <a:r>
              <a:rPr lang="tr-TR" dirty="0"/>
              <a:t> Antlaşması ile Ege Adaları Yunanistan'a bırakılmıştır.</a:t>
            </a:r>
          </a:p>
          <a:p>
            <a:pPr marL="0" indent="0">
              <a:buNone/>
            </a:pPr>
            <a:r>
              <a:rPr lang="tr-TR" dirty="0"/>
              <a:t>D) Osmanlı Devleti Kuzey Afrika'daki son topraklarını kaybetmiştir.</a:t>
            </a:r>
          </a:p>
          <a:p>
            <a:pPr marL="0" indent="0">
              <a:buNone/>
            </a:pPr>
            <a:r>
              <a:rPr lang="tr-TR" dirty="0"/>
              <a:t>E) Osmanlı Devleti Trablusgarp'a asker gönderememiştir.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13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 Osmanlı Devleti I. Balkan Savaşı sonunda, aşağıdakilerden hangisini imzalamak zorunda </a:t>
            </a:r>
            <a:r>
              <a:rPr lang="tr-TR" u="sng" dirty="0"/>
              <a:t>kalmıştır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Atina Antlaşması</a:t>
            </a:r>
          </a:p>
          <a:p>
            <a:pPr marL="0" indent="0">
              <a:buNone/>
            </a:pPr>
            <a:r>
              <a:rPr lang="tr-TR" dirty="0"/>
              <a:t>B) Londra </a:t>
            </a:r>
            <a:r>
              <a:rPr lang="tr-TR" dirty="0" smtClean="0"/>
              <a:t>Antlaşması.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C) Bükreş Antlaşması</a:t>
            </a:r>
          </a:p>
          <a:p>
            <a:pPr marL="0" indent="0">
              <a:buNone/>
            </a:pPr>
            <a:r>
              <a:rPr lang="tr-TR" dirty="0"/>
              <a:t>D) </a:t>
            </a:r>
            <a:r>
              <a:rPr lang="tr-TR" dirty="0" err="1"/>
              <a:t>Uşi</a:t>
            </a:r>
            <a:r>
              <a:rPr lang="tr-TR" dirty="0"/>
              <a:t> </a:t>
            </a:r>
            <a:r>
              <a:rPr lang="tr-TR" dirty="0" smtClean="0"/>
              <a:t>Antlaşması.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İstanbul </a:t>
            </a:r>
            <a:r>
              <a:rPr lang="tr-TR" dirty="0" smtClean="0"/>
              <a:t>Antlaşması.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33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 Mondros Ateşkes Antlaşması'nın aşağıdaki </a:t>
            </a:r>
            <a:r>
              <a:rPr lang="tr-TR" dirty="0" smtClean="0"/>
              <a:t>maddelerin-den hangisinin, </a:t>
            </a:r>
            <a:r>
              <a:rPr lang="tr-TR" dirty="0" err="1" smtClean="0"/>
              <a:t>Ermeniler’i</a:t>
            </a:r>
            <a:r>
              <a:rPr lang="tr-TR" dirty="0" smtClean="0"/>
              <a:t> </a:t>
            </a:r>
            <a:r>
              <a:rPr lang="tr-TR" dirty="0"/>
              <a:t>kendi devletlerini kurmak amacıyla ayaklanmak için cesaretlendirdiği </a:t>
            </a:r>
            <a:r>
              <a:rPr lang="tr-TR" u="sng" dirty="0"/>
              <a:t>söylenebilir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Osmanlı Devleti'nin müttefikleri ile ilişkisini kesmesi</a:t>
            </a:r>
          </a:p>
          <a:p>
            <a:pPr marL="0" indent="0">
              <a:buNone/>
            </a:pPr>
            <a:r>
              <a:rPr lang="tr-TR" dirty="0"/>
              <a:t>B) Toros tünellerinin İtilaf Devletleri'nin denetimine bırakılması</a:t>
            </a:r>
          </a:p>
          <a:p>
            <a:pPr marL="0" indent="0">
              <a:buNone/>
            </a:pPr>
            <a:r>
              <a:rPr lang="tr-TR" dirty="0"/>
              <a:t>C) İstanbul ve Boğazların işgal edilmesi</a:t>
            </a:r>
          </a:p>
          <a:p>
            <a:pPr marL="0" indent="0">
              <a:buNone/>
            </a:pPr>
            <a:r>
              <a:rPr lang="tr-TR" dirty="0"/>
              <a:t>D) Doğu Anadolu'daki altı vilayette karışıklık çıkarsa bu bölgenin işgal </a:t>
            </a:r>
            <a:r>
              <a:rPr lang="tr-TR" dirty="0" smtClean="0"/>
              <a:t>edilmesi.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Osmanlıların Almanya ile ilişkilerinin </a:t>
            </a:r>
            <a:r>
              <a:rPr lang="tr-TR" dirty="0" smtClean="0"/>
              <a:t>kesilmesi.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94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I. </a:t>
            </a:r>
            <a:r>
              <a:rPr lang="tr-TR" dirty="0"/>
              <a:t>Dünya </a:t>
            </a:r>
            <a:r>
              <a:rPr lang="tr-TR" dirty="0" smtClean="0"/>
              <a:t>Savaşı’nın </a:t>
            </a:r>
            <a:r>
              <a:rPr lang="tr-TR" dirty="0"/>
              <a:t>sona ermesi üzerine toplanan Paris Barış Konferansı'nda, Wilson İlkeleri'ne uyulmadığının kanıtı </a:t>
            </a:r>
            <a:r>
              <a:rPr lang="tr-TR" dirty="0" smtClean="0"/>
              <a:t>olarak, </a:t>
            </a:r>
            <a:r>
              <a:rPr lang="tr-TR" dirty="0"/>
              <a:t>aşağıdakilerden hangisi </a:t>
            </a:r>
            <a:r>
              <a:rPr lang="tr-TR" u="sng" dirty="0"/>
              <a:t>gösterilebilir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İzmir ve çevresinin Yunanistan'a bırakılmasının </a:t>
            </a:r>
            <a:r>
              <a:rPr lang="tr-TR" dirty="0" smtClean="0"/>
              <a:t>karar-</a:t>
            </a:r>
            <a:r>
              <a:rPr lang="tr-TR" dirty="0" err="1" smtClean="0"/>
              <a:t>laştırılması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B) Milletler Cemiyeti'nin kurulması</a:t>
            </a:r>
          </a:p>
          <a:p>
            <a:pPr marL="0" indent="0">
              <a:buNone/>
            </a:pPr>
            <a:r>
              <a:rPr lang="tr-TR" dirty="0"/>
              <a:t>C) Yenilen devletler arasında yapılacak antlaşma şartlarının açıkça </a:t>
            </a:r>
            <a:r>
              <a:rPr lang="tr-TR" dirty="0" smtClean="0"/>
              <a:t>görüşülmesi.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D) İtalya'ya İzmir ve çevresinin </a:t>
            </a:r>
            <a:r>
              <a:rPr lang="tr-TR" dirty="0" smtClean="0"/>
              <a:t>verilmemesi.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Birinci Dünya Savaşı'nın genel sonuçlarının görüşülmesi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278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36.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  </a:t>
            </a:r>
            <a:r>
              <a:rPr lang="tr-TR" dirty="0"/>
              <a:t>I. Dünya Savaşı'ndan sonraki dönemde Anadolu'da kurulan derneklerden bazıları şunlardır;</a:t>
            </a:r>
          </a:p>
          <a:p>
            <a:pPr marL="0" indent="0">
              <a:buNone/>
            </a:pPr>
            <a:r>
              <a:rPr lang="tr-TR" b="1" i="1" dirty="0" smtClean="0"/>
              <a:t>  I</a:t>
            </a:r>
            <a:r>
              <a:rPr lang="tr-TR" b="1" i="1" dirty="0"/>
              <a:t>. Rum Pontus</a:t>
            </a:r>
          </a:p>
          <a:p>
            <a:pPr marL="0" indent="0">
              <a:buNone/>
            </a:pPr>
            <a:r>
              <a:rPr lang="tr-TR" b="1" i="1" dirty="0" smtClean="0"/>
              <a:t> II</a:t>
            </a:r>
            <a:r>
              <a:rPr lang="tr-TR" b="1" i="1" dirty="0"/>
              <a:t>. Trakya-</a:t>
            </a:r>
            <a:r>
              <a:rPr lang="tr-TR" b="1" i="1" dirty="0" err="1"/>
              <a:t>Paşaeli</a:t>
            </a:r>
            <a:endParaRPr lang="tr-TR" b="1" i="1" dirty="0"/>
          </a:p>
          <a:p>
            <a:pPr marL="0" indent="0">
              <a:buNone/>
            </a:pPr>
            <a:r>
              <a:rPr lang="tr-TR" b="1" i="1" dirty="0"/>
              <a:t>III. İslam Teali</a:t>
            </a:r>
          </a:p>
          <a:p>
            <a:pPr marL="0" indent="0">
              <a:buNone/>
            </a:pPr>
            <a:r>
              <a:rPr lang="tr-TR" b="1" i="1" dirty="0"/>
              <a:t>IV. </a:t>
            </a:r>
            <a:r>
              <a:rPr lang="tr-TR" b="1" i="1" dirty="0" err="1"/>
              <a:t>Redd</a:t>
            </a:r>
            <a:r>
              <a:rPr lang="tr-TR" b="1" i="1" dirty="0"/>
              <a:t>-i İlhak</a:t>
            </a:r>
          </a:p>
          <a:p>
            <a:pPr marL="0" indent="0">
              <a:buNone/>
            </a:pPr>
            <a:r>
              <a:rPr lang="tr-TR" b="1" i="1" dirty="0" smtClean="0"/>
              <a:t> V</a:t>
            </a:r>
            <a:r>
              <a:rPr lang="tr-TR" b="1" i="1" dirty="0"/>
              <a:t>. İngiliz Muhipleri</a:t>
            </a:r>
          </a:p>
          <a:p>
            <a:pPr marL="0" indent="0">
              <a:buNone/>
            </a:pPr>
            <a:r>
              <a:rPr lang="tr-TR" dirty="0"/>
              <a:t>Bunlardan hangileri işgallere tepki olarak kurulan </a:t>
            </a:r>
            <a:r>
              <a:rPr lang="tr-TR" u="sng" dirty="0"/>
              <a:t>yararlı cemiyetlerdir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A) II ve </a:t>
            </a:r>
            <a:r>
              <a:rPr lang="tr-TR" dirty="0" smtClean="0"/>
              <a:t>III   </a:t>
            </a:r>
            <a:r>
              <a:rPr lang="tr-TR" dirty="0"/>
              <a:t>B) I ve IV   </a:t>
            </a:r>
            <a:r>
              <a:rPr lang="tr-TR" dirty="0" smtClean="0"/>
              <a:t>    </a:t>
            </a:r>
            <a:r>
              <a:rPr lang="tr-TR" dirty="0"/>
              <a:t>C) II ve </a:t>
            </a:r>
            <a:r>
              <a:rPr lang="tr-TR" dirty="0" smtClean="0"/>
              <a:t>IV.    D</a:t>
            </a:r>
            <a:r>
              <a:rPr lang="tr-TR" dirty="0"/>
              <a:t>) III ve </a:t>
            </a:r>
            <a:r>
              <a:rPr lang="tr-TR" dirty="0" smtClean="0"/>
              <a:t>V.           </a:t>
            </a:r>
            <a:r>
              <a:rPr lang="tr-TR" dirty="0"/>
              <a:t>E) I ve </a:t>
            </a:r>
            <a:r>
              <a:rPr lang="tr-TR" dirty="0" smtClean="0"/>
              <a:t>III.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40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 Kurtuluş Savaşı’nın hazırlık döneminde </a:t>
            </a:r>
            <a:r>
              <a:rPr lang="tr-TR" dirty="0" smtClean="0"/>
              <a:t>aşağı-</a:t>
            </a:r>
            <a:r>
              <a:rPr lang="tr-TR" dirty="0" err="1" smtClean="0"/>
              <a:t>daki</a:t>
            </a:r>
            <a:r>
              <a:rPr lang="tr-TR" dirty="0" smtClean="0"/>
              <a:t> </a:t>
            </a:r>
            <a:r>
              <a:rPr lang="tr-TR" dirty="0"/>
              <a:t>kongrelerin </a:t>
            </a:r>
            <a:r>
              <a:rPr lang="tr-TR" dirty="0" smtClean="0"/>
              <a:t>hangisinde, </a:t>
            </a:r>
            <a:r>
              <a:rPr lang="tr-TR" dirty="0"/>
              <a:t>ilk kez geçici bir hükûmet kurulması </a:t>
            </a:r>
            <a:r>
              <a:rPr lang="tr-TR" u="sng" dirty="0"/>
              <a:t>kararlaştırılmıştır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/>
              <a:t>A) Erzurum Kongresi.</a:t>
            </a:r>
          </a:p>
          <a:p>
            <a:pPr marL="0" indent="0">
              <a:buNone/>
            </a:pPr>
            <a:r>
              <a:rPr lang="tr-TR" dirty="0" smtClean="0"/>
              <a:t>  B) Balıkesir Kongresi.</a:t>
            </a:r>
          </a:p>
          <a:p>
            <a:pPr marL="0" indent="0">
              <a:buNone/>
            </a:pPr>
            <a:r>
              <a:rPr lang="tr-TR" dirty="0" smtClean="0"/>
              <a:t>  C) </a:t>
            </a:r>
            <a:r>
              <a:rPr lang="tr-TR" dirty="0"/>
              <a:t>Alaşehir Kongresi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/>
              <a:t>D) Sivas Kongresi</a:t>
            </a:r>
          </a:p>
          <a:p>
            <a:pPr marL="0" indent="0">
              <a:buNone/>
            </a:pPr>
            <a:r>
              <a:rPr lang="tr-TR" dirty="0" smtClean="0"/>
              <a:t>   E) Nazilli Kongresi.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3420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 İtilaf Devletleri, Mebuslar Meclisi'nin toplanması için yapılan seçimleri ve meclisin açılmasını engellemediler.</a:t>
            </a:r>
          </a:p>
          <a:p>
            <a:pPr marL="0" indent="0">
              <a:buNone/>
            </a:pPr>
            <a:r>
              <a:rPr lang="tr-TR" dirty="0" smtClean="0"/>
              <a:t>  İtilaf </a:t>
            </a:r>
            <a:r>
              <a:rPr lang="tr-TR" dirty="0"/>
              <a:t>Devletleri'nin bu </a:t>
            </a:r>
            <a:r>
              <a:rPr lang="tr-TR" dirty="0" smtClean="0"/>
              <a:t>tutumu, </a:t>
            </a:r>
            <a:r>
              <a:rPr lang="tr-TR" dirty="0"/>
              <a:t>aşağıdakilerden </a:t>
            </a:r>
            <a:r>
              <a:rPr lang="tr-TR" dirty="0" smtClean="0"/>
              <a:t>hangisi ile </a:t>
            </a:r>
            <a:r>
              <a:rPr lang="tr-TR" u="sng" dirty="0"/>
              <a:t>açıklanabilir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Ulusal egemenliğin sağlanmasını istemeleri</a:t>
            </a:r>
          </a:p>
          <a:p>
            <a:pPr marL="0" indent="0">
              <a:buNone/>
            </a:pPr>
            <a:r>
              <a:rPr lang="tr-TR" dirty="0"/>
              <a:t>B) Mecliste kendi istekleri doğrultusunda kararlar alınacağına </a:t>
            </a:r>
            <a:r>
              <a:rPr lang="tr-TR" dirty="0" smtClean="0"/>
              <a:t>inanmaları.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C) Demokrasinin gelişmesine katkıda bulunmak istemeleri</a:t>
            </a:r>
          </a:p>
          <a:p>
            <a:pPr marL="0" indent="0">
              <a:buNone/>
            </a:pPr>
            <a:r>
              <a:rPr lang="tr-TR" dirty="0"/>
              <a:t>D) Türk halkına sempatik görünmek </a:t>
            </a:r>
            <a:r>
              <a:rPr lang="tr-TR" dirty="0" smtClean="0"/>
              <a:t>istemeleri.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Padişahın yetkilerini sınırlamak istemeleri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8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İslam tarihinde </a:t>
            </a:r>
            <a:r>
              <a:rPr lang="tr-TR" dirty="0" err="1" smtClean="0"/>
              <a:t>Hz.Ebubekir</a:t>
            </a:r>
            <a:r>
              <a:rPr lang="tr-TR" dirty="0" smtClean="0"/>
              <a:t> Dönemi, dağılan siyasi ve dini birliğin yeniden sağlandığı dönemdir.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Aşağıdakilerden hangisi, bu yargıyı destekler nitelikte </a:t>
            </a:r>
            <a:r>
              <a:rPr lang="tr-TR" u="sng" dirty="0" smtClean="0"/>
              <a:t>değildir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A)Yalancı peygamberlerle mücadele etmesi</a:t>
            </a:r>
          </a:p>
          <a:p>
            <a:pPr marL="0" indent="0">
              <a:buNone/>
            </a:pPr>
            <a:r>
              <a:rPr lang="tr-TR" dirty="0" smtClean="0"/>
              <a:t> B) Zekat vermeyenlerle uğraşması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Kur’an’ı Kerim’i kitap haline getirmesi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Suriye-Filistin yolunu kontrol altına alması</a:t>
            </a:r>
          </a:p>
          <a:p>
            <a:pPr marL="0" indent="0">
              <a:buNone/>
            </a:pPr>
            <a:r>
              <a:rPr lang="tr-TR" dirty="0" smtClean="0"/>
              <a:t> E) Kuran’ı Kerim’in çoğaltılıp büyük illere gönderil-</a:t>
            </a:r>
            <a:r>
              <a:rPr lang="tr-TR" dirty="0" err="1" smtClean="0"/>
              <a:t>mesi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54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39.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/>
              <a:t> Mondros Ateşkes </a:t>
            </a:r>
            <a:r>
              <a:rPr lang="tr-TR" dirty="0" smtClean="0"/>
              <a:t>Antlaşması, </a:t>
            </a:r>
            <a:r>
              <a:rPr lang="tr-TR" dirty="0"/>
              <a:t>aşağıdakilerden hangisine yönelik bir hüküm </a:t>
            </a:r>
            <a:r>
              <a:rPr lang="tr-TR" u="sng" dirty="0"/>
              <a:t>içermez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A) Osmanlı Devleti'nin savunmasız bırakılması</a:t>
            </a:r>
          </a:p>
          <a:p>
            <a:pPr marL="0" indent="0">
              <a:buNone/>
            </a:pPr>
            <a:r>
              <a:rPr lang="tr-TR" dirty="0"/>
              <a:t>B) Osmanlı Devleti'nin egemenlik alanının daralması</a:t>
            </a:r>
          </a:p>
          <a:p>
            <a:pPr marL="0" indent="0">
              <a:buNone/>
            </a:pPr>
            <a:r>
              <a:rPr lang="tr-TR" dirty="0"/>
              <a:t>C) İstanbul'un güvenliğinin tehlikeye girmesi</a:t>
            </a:r>
          </a:p>
          <a:p>
            <a:pPr marL="0" indent="0">
              <a:buNone/>
            </a:pPr>
            <a:r>
              <a:rPr lang="tr-TR" dirty="0"/>
              <a:t>D) Kapitülasyonların </a:t>
            </a:r>
            <a:r>
              <a:rPr lang="tr-TR" dirty="0" smtClean="0"/>
              <a:t>kaldırılması.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Anadolu topraklarının işgal </a:t>
            </a:r>
            <a:r>
              <a:rPr lang="tr-TR" dirty="0" smtClean="0"/>
              <a:t>edilmesi.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6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40.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/>
              <a:t>Bilgi </a:t>
            </a:r>
            <a:r>
              <a:rPr lang="tr-TR" dirty="0"/>
              <a:t>: İtilaf Devletleri Osmanlı Devleti'ni </a:t>
            </a:r>
            <a:r>
              <a:rPr lang="tr-TR" dirty="0" smtClean="0"/>
              <a:t>savaş dışı </a:t>
            </a:r>
            <a:r>
              <a:rPr lang="tr-TR" dirty="0"/>
              <a:t>bırakmak ve Rusya'ya yardım göndermek </a:t>
            </a:r>
            <a:r>
              <a:rPr lang="tr-TR" dirty="0" smtClean="0"/>
              <a:t>amacıyla, </a:t>
            </a:r>
            <a:r>
              <a:rPr lang="tr-TR" dirty="0"/>
              <a:t>Çanakkale </a:t>
            </a:r>
            <a:r>
              <a:rPr lang="tr-TR" dirty="0" smtClean="0"/>
              <a:t>Cephesi’ni </a:t>
            </a:r>
            <a:r>
              <a:rPr lang="tr-TR" dirty="0"/>
              <a:t>açtı.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Durum </a:t>
            </a:r>
            <a:r>
              <a:rPr lang="tr-TR" dirty="0"/>
              <a:t>: Osmanlı </a:t>
            </a:r>
            <a:r>
              <a:rPr lang="tr-TR" dirty="0" smtClean="0"/>
              <a:t>Devleti, </a:t>
            </a:r>
            <a:r>
              <a:rPr lang="tr-TR" dirty="0"/>
              <a:t>Çanakkale </a:t>
            </a:r>
            <a:r>
              <a:rPr lang="tr-TR" dirty="0" smtClean="0"/>
              <a:t>Cephesi’ndeki </a:t>
            </a:r>
            <a:r>
              <a:rPr lang="tr-TR" dirty="0"/>
              <a:t>savaşları kazandı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Bilgi ile durum birlikte </a:t>
            </a:r>
            <a:r>
              <a:rPr lang="tr-TR" dirty="0" smtClean="0"/>
              <a:t>değerlendirildiğinde, </a:t>
            </a:r>
            <a:r>
              <a:rPr lang="tr-TR" dirty="0"/>
              <a:t>aşağıdakilerden hangisinin durumun bir sonucu olduğu </a:t>
            </a:r>
            <a:r>
              <a:rPr lang="tr-TR" u="sng" dirty="0"/>
              <a:t>savunulabilir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A) Osmanlı Devleti'nin girdiği tüm cephelerdeki savaşları kazanması</a:t>
            </a:r>
          </a:p>
          <a:p>
            <a:pPr marL="0" indent="0">
              <a:buNone/>
            </a:pPr>
            <a:r>
              <a:rPr lang="tr-TR" dirty="0"/>
              <a:t>B) Rusya'nın savaştan çekilmek zorunda kalması</a:t>
            </a:r>
          </a:p>
          <a:p>
            <a:pPr marL="0" indent="0">
              <a:buNone/>
            </a:pPr>
            <a:r>
              <a:rPr lang="tr-TR" dirty="0"/>
              <a:t>C) İtilaf Devletleri'nin Rusya'ya yardım </a:t>
            </a:r>
            <a:r>
              <a:rPr lang="tr-TR" dirty="0" smtClean="0"/>
              <a:t>yapamaması.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D) Rusya'nın Karadeniz'de faaliyet göstermesinin </a:t>
            </a:r>
            <a:r>
              <a:rPr lang="tr-TR" dirty="0" smtClean="0"/>
              <a:t>engellenmesi.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Rusya'nın Osmanlı Devleti ile antlaşma yapmak zorunda </a:t>
            </a:r>
            <a:r>
              <a:rPr lang="tr-TR" dirty="0" smtClean="0"/>
              <a:t>kalması.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85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4.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Aşağıdakilerden hangisi, Osmanlılarda </a:t>
            </a:r>
            <a:r>
              <a:rPr lang="tr-TR" dirty="0" err="1" smtClean="0"/>
              <a:t>Müslü-man</a:t>
            </a:r>
            <a:r>
              <a:rPr lang="tr-TR" dirty="0" smtClean="0"/>
              <a:t> olmayanlardan alınan </a:t>
            </a:r>
            <a:r>
              <a:rPr lang="tr-TR" u="sng" dirty="0" smtClean="0"/>
              <a:t>vergilerdir</a:t>
            </a:r>
            <a:r>
              <a:rPr lang="tr-TR" dirty="0" smtClean="0"/>
              <a:t> 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A)Cizye-Öşür    B) Ağnam-İltizam  C) Cizye-Haraç.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</a:t>
            </a:r>
            <a:r>
              <a:rPr lang="tr-TR" dirty="0" err="1" smtClean="0"/>
              <a:t>Çiftbozan</a:t>
            </a:r>
            <a:r>
              <a:rPr lang="tr-TR" dirty="0" smtClean="0"/>
              <a:t>-Müsadere  E) Aşar-Derbent Resmi.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796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5.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Osmanlı Beyliği’nin kısa sürede büyüyüp, güçlü bir devlet haline gelmesinde, aşağıdakilerden hangisinin </a:t>
            </a:r>
            <a:r>
              <a:rPr lang="tr-TR" u="sng" dirty="0" smtClean="0"/>
              <a:t>etkisi yoktur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A)Hoşgörülü ve adaletli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Moğol etkisinden uzakta bir yerde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İslami geleneklere bağlı kalması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Bizans ve </a:t>
            </a:r>
            <a:r>
              <a:rPr lang="tr-TR" dirty="0" err="1" smtClean="0"/>
              <a:t>Selçuklular’ın</a:t>
            </a:r>
            <a:r>
              <a:rPr lang="tr-TR" dirty="0" smtClean="0"/>
              <a:t> zayıflamış olması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Denizlerde egemen bir konuma sahip olması.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84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6.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Aşağıdakilerden hangisinin sonuçları, Rönesans’ </a:t>
            </a:r>
            <a:r>
              <a:rPr lang="tr-TR" dirty="0" err="1" smtClean="0"/>
              <a:t>ın</a:t>
            </a:r>
            <a:r>
              <a:rPr lang="tr-TR" dirty="0" smtClean="0"/>
              <a:t> ortaya çıkmasında </a:t>
            </a:r>
            <a:r>
              <a:rPr lang="tr-TR" u="sng" dirty="0" smtClean="0"/>
              <a:t>etkili olmuştur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A)İstanbul’un fethi.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Büyük Endüstri Devrimi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Fransız İhtilali.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Reform Hareketleri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Amerikan Bağımsızlık Beyannamesi’nin yayını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2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7.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1815 Viyana Kongresi’nin yapılmasında 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i="1" dirty="0" err="1" smtClean="0"/>
              <a:t>I.Fransız</a:t>
            </a:r>
            <a:r>
              <a:rPr lang="tr-TR" b="1" i="1" dirty="0" smtClean="0"/>
              <a:t> İhtilali’nin yaymış olduğu milliyetçilik akımının etkilerini önlemek,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II.Monarşiyle</a:t>
            </a:r>
            <a:r>
              <a:rPr lang="tr-TR" b="1" i="1" dirty="0" smtClean="0"/>
              <a:t> yönetilen büyük Avrupalı devletlerin çıkarlarını korumak,</a:t>
            </a:r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err="1" smtClean="0"/>
              <a:t>III.Avrupa</a:t>
            </a:r>
            <a:r>
              <a:rPr lang="tr-TR" b="1" i="1" dirty="0" smtClean="0"/>
              <a:t> halkının demokratik isteklerine çözüm bulmak,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durumlarından hangileri </a:t>
            </a:r>
            <a:r>
              <a:rPr lang="tr-TR" u="sng" dirty="0" smtClean="0"/>
              <a:t>etkili olmuştur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A)Yalnız I            B) Yalnız II          C) Yalnız III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I  ve  II.           E) I,  II  ve  III.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4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8.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tr-TR" dirty="0" smtClean="0"/>
              <a:t> İlk kez aşağıdaki antlaşmaların hangisiyle, boğaz </a:t>
            </a:r>
            <a:r>
              <a:rPr lang="tr-TR" dirty="0" err="1" smtClean="0"/>
              <a:t>ları</a:t>
            </a:r>
            <a:r>
              <a:rPr lang="tr-TR" dirty="0" smtClean="0"/>
              <a:t> yönetmek için uluslararası bir komisyon </a:t>
            </a:r>
            <a:r>
              <a:rPr lang="tr-TR" dirty="0" err="1" smtClean="0"/>
              <a:t>ku-rulmasına</a:t>
            </a:r>
            <a:r>
              <a:rPr lang="tr-TR" dirty="0" smtClean="0"/>
              <a:t> </a:t>
            </a:r>
            <a:r>
              <a:rPr lang="tr-TR" u="sng" dirty="0" smtClean="0"/>
              <a:t>karar verilmiştir 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A)Mondros Ateşkes Antlaşması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B) Sevr Antlaşması.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C) Moskova Antlaşması.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D) Mudanya Barış Antlaşması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E) Lozan Barış Antlaşması.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08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2272</Words>
  <Application>Microsoft Office PowerPoint</Application>
  <PresentationFormat>Ekran Gösterisi (4:3)</PresentationFormat>
  <Paragraphs>309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Ofis Teması</vt:lpstr>
      <vt:lpstr>12.SINIF DENEME-4</vt:lpstr>
      <vt:lpstr>1.</vt:lpstr>
      <vt:lpstr>2.</vt:lpstr>
      <vt:lpstr>3.</vt:lpstr>
      <vt:lpstr>4.</vt:lpstr>
      <vt:lpstr>5.</vt:lpstr>
      <vt:lpstr>6.</vt:lpstr>
      <vt:lpstr>7.</vt:lpstr>
      <vt:lpstr>8.</vt:lpstr>
      <vt:lpstr>9.</vt:lpstr>
      <vt:lpstr>10.</vt:lpstr>
      <vt:lpstr>11.</vt:lpstr>
      <vt:lpstr>12.</vt:lpstr>
      <vt:lpstr>13.</vt:lpstr>
      <vt:lpstr>14.</vt:lpstr>
      <vt:lpstr>15.</vt:lpstr>
      <vt:lpstr>16.</vt:lpstr>
      <vt:lpstr>17.</vt:lpstr>
      <vt:lpstr>18.</vt:lpstr>
      <vt:lpstr>19.</vt:lpstr>
      <vt:lpstr>20.</vt:lpstr>
      <vt:lpstr>21.</vt:lpstr>
      <vt:lpstr>22.</vt:lpstr>
      <vt:lpstr>23.</vt:lpstr>
      <vt:lpstr>24.</vt:lpstr>
      <vt:lpstr>25.</vt:lpstr>
      <vt:lpstr>26.</vt:lpstr>
      <vt:lpstr>27.</vt:lpstr>
      <vt:lpstr>28.</vt:lpstr>
      <vt:lpstr>29.</vt:lpstr>
      <vt:lpstr>30.</vt:lpstr>
      <vt:lpstr>31.</vt:lpstr>
      <vt:lpstr>32.</vt:lpstr>
      <vt:lpstr>33.</vt:lpstr>
      <vt:lpstr>34.</vt:lpstr>
      <vt:lpstr>35.</vt:lpstr>
      <vt:lpstr>36.</vt:lpstr>
      <vt:lpstr>37.</vt:lpstr>
      <vt:lpstr>38.</vt:lpstr>
      <vt:lpstr>39.</vt:lpstr>
      <vt:lpstr>40.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12.SINIF DENEME-4</dc:title>
  <dc:creator>Asas</dc:creator>
  <cp:lastModifiedBy>Dell</cp:lastModifiedBy>
  <cp:revision>65</cp:revision>
  <dcterms:created xsi:type="dcterms:W3CDTF">2020-03-31T18:28:03Z</dcterms:created>
  <dcterms:modified xsi:type="dcterms:W3CDTF">2020-12-18T20:35:15Z</dcterms:modified>
</cp:coreProperties>
</file>