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32" r:id="rId5"/>
    <p:sldMasterId id="2147483768" r:id="rId6"/>
    <p:sldMasterId id="2147483780" r:id="rId7"/>
    <p:sldMasterId id="2147483792" r:id="rId8"/>
    <p:sldMasterId id="2147483804" r:id="rId9"/>
    <p:sldMasterId id="2147483816" r:id="rId10"/>
    <p:sldMasterId id="2147483828" r:id="rId11"/>
  </p:sldMasterIdLst>
  <p:notesMasterIdLst>
    <p:notesMasterId r:id="rId45"/>
  </p:notesMasterIdLst>
  <p:sldIdLst>
    <p:sldId id="264" r:id="rId12"/>
    <p:sldId id="372" r:id="rId13"/>
    <p:sldId id="265" r:id="rId14"/>
    <p:sldId id="274" r:id="rId15"/>
    <p:sldId id="314" r:id="rId16"/>
    <p:sldId id="266" r:id="rId17"/>
    <p:sldId id="267" r:id="rId18"/>
    <p:sldId id="268" r:id="rId19"/>
    <p:sldId id="319" r:id="rId20"/>
    <p:sldId id="269" r:id="rId21"/>
    <p:sldId id="320" r:id="rId22"/>
    <p:sldId id="270" r:id="rId23"/>
    <p:sldId id="321" r:id="rId24"/>
    <p:sldId id="271" r:id="rId25"/>
    <p:sldId id="322" r:id="rId26"/>
    <p:sldId id="272" r:id="rId27"/>
    <p:sldId id="323" r:id="rId28"/>
    <p:sldId id="273" r:id="rId29"/>
    <p:sldId id="327" r:id="rId30"/>
    <p:sldId id="326" r:id="rId31"/>
    <p:sldId id="325" r:id="rId32"/>
    <p:sldId id="296" r:id="rId33"/>
    <p:sldId id="297" r:id="rId34"/>
    <p:sldId id="324" r:id="rId35"/>
    <p:sldId id="373" r:id="rId36"/>
    <p:sldId id="285" r:id="rId37"/>
    <p:sldId id="286" r:id="rId38"/>
    <p:sldId id="313" r:id="rId39"/>
    <p:sldId id="309" r:id="rId40"/>
    <p:sldId id="310" r:id="rId41"/>
    <p:sldId id="311" r:id="rId42"/>
    <p:sldId id="312" r:id="rId43"/>
    <p:sldId id="308" r:id="rId44"/>
  </p:sldIdLst>
  <p:sldSz cx="15240000" cy="8572500"/>
  <p:notesSz cx="6858000" cy="9144000"/>
  <p:defaultText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48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6600"/>
    <a:srgbClr val="FF3399"/>
    <a:srgbClr val="CC0099"/>
    <a:srgbClr val="CC0066"/>
    <a:srgbClr val="FF0066"/>
    <a:srgbClr val="D60093"/>
    <a:srgbClr val="003399"/>
    <a:srgbClr val="00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444" y="-126"/>
      </p:cViewPr>
      <p:guideLst>
        <p:guide orient="horz" pos="2702"/>
        <p:guide pos="48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E5539-16A7-4F08-80C5-0AC434FD3125}" type="datetimeFigureOut">
              <a:rPr lang="tr-TR" smtClean="0"/>
              <a:t>30.12.2020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702E-36B5-4E2D-A464-39E34E57453B}" type="slidenum">
              <a:rPr lang="tr-TR" smtClean="0"/>
              <a:t>‹#›</a:t>
            </a:fld>
            <a:endParaRPr lang="tr-TR"/>
          </a:p>
        </p:txBody>
      </p:sp>
    </p:spTree>
    <p:extLst>
      <p:ext uri="{BB962C8B-B14F-4D97-AF65-F5344CB8AC3E}">
        <p14:creationId xmlns:p14="http://schemas.microsoft.com/office/powerpoint/2010/main" val="391070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E90702E-36B5-4E2D-A464-39E34E57453B}" type="slidenum">
              <a:rPr lang="tr-TR" smtClean="0"/>
              <a:t>28</a:t>
            </a:fld>
            <a:endParaRPr lang="tr-TR"/>
          </a:p>
        </p:txBody>
      </p:sp>
    </p:spTree>
    <p:extLst>
      <p:ext uri="{BB962C8B-B14F-4D97-AF65-F5344CB8AC3E}">
        <p14:creationId xmlns:p14="http://schemas.microsoft.com/office/powerpoint/2010/main" val="407801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stilini düzenlemek için tıklayın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tıklayın</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50366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7411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0913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00675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22042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29852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45663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61348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96235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803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stilini düzenlemek için tıklayın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8789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2" y="2663042"/>
            <a:ext cx="12954002" cy="1837531"/>
          </a:xfrm>
        </p:spPr>
        <p:txBody>
          <a:bodyPr/>
          <a:lstStyle/>
          <a:p>
            <a:r>
              <a:rPr lang="tr-TR"/>
              <a:t>Asıl başlık stili için tıklatın</a:t>
            </a:r>
          </a:p>
        </p:txBody>
      </p:sp>
      <p:sp>
        <p:nvSpPr>
          <p:cNvPr id="3" name="2 Alt Başlık"/>
          <p:cNvSpPr>
            <a:spLocks noGrp="1"/>
          </p:cNvSpPr>
          <p:nvPr>
            <p:ph type="subTitle" idx="1"/>
          </p:nvPr>
        </p:nvSpPr>
        <p:spPr>
          <a:xfrm>
            <a:off x="2286014" y="4857758"/>
            <a:ext cx="10667998" cy="2190749"/>
          </a:xfrm>
        </p:spPr>
        <p:txBody>
          <a:bodyPr/>
          <a:lstStyle>
            <a:lvl1pPr marL="0" indent="0" algn="ctr">
              <a:buNone/>
              <a:defRPr>
                <a:solidFill>
                  <a:schemeClr val="tx1">
                    <a:tint val="75000"/>
                  </a:schemeClr>
                </a:solidFill>
              </a:defRPr>
            </a:lvl1pPr>
            <a:lvl2pPr marL="690884" indent="0" algn="ctr">
              <a:buNone/>
              <a:defRPr>
                <a:solidFill>
                  <a:schemeClr val="tx1">
                    <a:tint val="75000"/>
                  </a:schemeClr>
                </a:solidFill>
              </a:defRPr>
            </a:lvl2pPr>
            <a:lvl3pPr marL="1381767" indent="0" algn="ctr">
              <a:buNone/>
              <a:defRPr>
                <a:solidFill>
                  <a:schemeClr val="tx1">
                    <a:tint val="75000"/>
                  </a:schemeClr>
                </a:solidFill>
              </a:defRPr>
            </a:lvl3pPr>
            <a:lvl4pPr marL="2072653" indent="0" algn="ctr">
              <a:buNone/>
              <a:defRPr>
                <a:solidFill>
                  <a:schemeClr val="tx1">
                    <a:tint val="75000"/>
                  </a:schemeClr>
                </a:solidFill>
              </a:defRPr>
            </a:lvl4pPr>
            <a:lvl5pPr marL="2763534" indent="0" algn="ctr">
              <a:buNone/>
              <a:defRPr>
                <a:solidFill>
                  <a:schemeClr val="tx1">
                    <a:tint val="75000"/>
                  </a:schemeClr>
                </a:solidFill>
              </a:defRPr>
            </a:lvl5pPr>
            <a:lvl6pPr marL="3454419" indent="0" algn="ctr">
              <a:buNone/>
              <a:defRPr>
                <a:solidFill>
                  <a:schemeClr val="tx1">
                    <a:tint val="75000"/>
                  </a:schemeClr>
                </a:solidFill>
              </a:defRPr>
            </a:lvl6pPr>
            <a:lvl7pPr marL="4145303" indent="0" algn="ctr">
              <a:buNone/>
              <a:defRPr>
                <a:solidFill>
                  <a:schemeClr val="tx1">
                    <a:tint val="75000"/>
                  </a:schemeClr>
                </a:solidFill>
              </a:defRPr>
            </a:lvl7pPr>
            <a:lvl8pPr marL="4836187" indent="0" algn="ctr">
              <a:buNone/>
              <a:defRPr>
                <a:solidFill>
                  <a:schemeClr val="tx1">
                    <a:tint val="75000"/>
                  </a:schemeClr>
                </a:solidFill>
              </a:defRPr>
            </a:lvl8pPr>
            <a:lvl9pPr marL="552706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943490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008982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7" y="5508632"/>
            <a:ext cx="12954002" cy="1702593"/>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7" y="3633395"/>
            <a:ext cx="12954002" cy="1875235"/>
          </a:xfrm>
        </p:spPr>
        <p:txBody>
          <a:bodyPr anchor="b"/>
          <a:lstStyle>
            <a:lvl1pPr marL="0" indent="0">
              <a:buNone/>
              <a:defRPr sz="3000">
                <a:solidFill>
                  <a:schemeClr val="tx1">
                    <a:tint val="75000"/>
                  </a:schemeClr>
                </a:solidFill>
              </a:defRPr>
            </a:lvl1pPr>
            <a:lvl2pPr marL="690884" indent="0">
              <a:buNone/>
              <a:defRPr sz="2700">
                <a:solidFill>
                  <a:schemeClr val="tx1">
                    <a:tint val="75000"/>
                  </a:schemeClr>
                </a:solidFill>
              </a:defRPr>
            </a:lvl2pPr>
            <a:lvl3pPr marL="1381767" indent="0">
              <a:buNone/>
              <a:defRPr sz="2400">
                <a:solidFill>
                  <a:schemeClr val="tx1">
                    <a:tint val="75000"/>
                  </a:schemeClr>
                </a:solidFill>
              </a:defRPr>
            </a:lvl3pPr>
            <a:lvl4pPr marL="2072653" indent="0">
              <a:buNone/>
              <a:defRPr sz="2100">
                <a:solidFill>
                  <a:schemeClr val="tx1">
                    <a:tint val="75000"/>
                  </a:schemeClr>
                </a:solidFill>
              </a:defRPr>
            </a:lvl4pPr>
            <a:lvl5pPr marL="2763534" indent="0">
              <a:buNone/>
              <a:defRPr sz="2100">
                <a:solidFill>
                  <a:schemeClr val="tx1">
                    <a:tint val="75000"/>
                  </a:schemeClr>
                </a:solidFill>
              </a:defRPr>
            </a:lvl5pPr>
            <a:lvl6pPr marL="3454419" indent="0">
              <a:buNone/>
              <a:defRPr sz="2100">
                <a:solidFill>
                  <a:schemeClr val="tx1">
                    <a:tint val="75000"/>
                  </a:schemeClr>
                </a:solidFill>
              </a:defRPr>
            </a:lvl6pPr>
            <a:lvl7pPr marL="4145303" indent="0">
              <a:buNone/>
              <a:defRPr sz="2100">
                <a:solidFill>
                  <a:schemeClr val="tx1">
                    <a:tint val="75000"/>
                  </a:schemeClr>
                </a:solidFill>
              </a:defRPr>
            </a:lvl7pPr>
            <a:lvl8pPr marL="4836187" indent="0">
              <a:buNone/>
              <a:defRPr sz="2100">
                <a:solidFill>
                  <a:schemeClr val="tx1">
                    <a:tint val="75000"/>
                  </a:schemeClr>
                </a:solidFill>
              </a:defRPr>
            </a:lvl8pPr>
            <a:lvl9pPr marL="5527069"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249849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448979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6"/>
            <a:ext cx="6733647"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12" y="1918896"/>
            <a:ext cx="6736292"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12" y="2718595"/>
            <a:ext cx="6736292"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153507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755943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573502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11" y="341317"/>
            <a:ext cx="5013855" cy="1452563"/>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22"/>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11" y="1793886"/>
            <a:ext cx="5013855" cy="5863829"/>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779538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0884" indent="0">
              <a:buNone/>
              <a:defRPr sz="4200"/>
            </a:lvl2pPr>
            <a:lvl3pPr marL="1381767" indent="0">
              <a:buNone/>
              <a:defRPr sz="3600"/>
            </a:lvl3pPr>
            <a:lvl4pPr marL="2072653" indent="0">
              <a:buNone/>
              <a:defRPr sz="3000"/>
            </a:lvl4pPr>
            <a:lvl5pPr marL="2763534" indent="0">
              <a:buNone/>
              <a:defRPr sz="3000"/>
            </a:lvl5pPr>
            <a:lvl6pPr marL="3454419" indent="0">
              <a:buNone/>
              <a:defRPr sz="3000"/>
            </a:lvl6pPr>
            <a:lvl7pPr marL="4145303" indent="0">
              <a:buNone/>
              <a:defRPr sz="3000"/>
            </a:lvl7pPr>
            <a:lvl8pPr marL="4836187" indent="0">
              <a:buNone/>
              <a:defRPr sz="3000"/>
            </a:lvl8pPr>
            <a:lvl9pPr marL="5527069"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7894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6"/>
            <a:ext cx="12954001" cy="1837532"/>
          </a:xfrm>
        </p:spPr>
        <p:txBody>
          <a:bodyPr/>
          <a:lstStyle/>
          <a:p>
            <a:r>
              <a:rPr lang="tr-TR"/>
              <a:t>Asıl başlık stili için tıklatın</a:t>
            </a:r>
          </a:p>
        </p:txBody>
      </p:sp>
      <p:sp>
        <p:nvSpPr>
          <p:cNvPr id="3" name="2 Alt Başlık"/>
          <p:cNvSpPr>
            <a:spLocks noGrp="1"/>
          </p:cNvSpPr>
          <p:nvPr>
            <p:ph type="subTitle" idx="1"/>
          </p:nvPr>
        </p:nvSpPr>
        <p:spPr>
          <a:xfrm>
            <a:off x="2286007" y="4857751"/>
            <a:ext cx="10667999" cy="2190749"/>
          </a:xfrm>
        </p:spPr>
        <p:txBody>
          <a:bodyPr/>
          <a:lstStyle>
            <a:lvl1pPr marL="0" indent="0" algn="ctr">
              <a:buNone/>
              <a:defRPr>
                <a:solidFill>
                  <a:schemeClr val="tx1">
                    <a:tint val="75000"/>
                  </a:schemeClr>
                </a:solidFill>
              </a:defRPr>
            </a:lvl1pPr>
            <a:lvl2pPr marL="674964" indent="0" algn="ctr">
              <a:buNone/>
              <a:defRPr>
                <a:solidFill>
                  <a:schemeClr val="tx1">
                    <a:tint val="75000"/>
                  </a:schemeClr>
                </a:solidFill>
              </a:defRPr>
            </a:lvl2pPr>
            <a:lvl3pPr marL="1349929" indent="0" algn="ctr">
              <a:buNone/>
              <a:defRPr>
                <a:solidFill>
                  <a:schemeClr val="tx1">
                    <a:tint val="75000"/>
                  </a:schemeClr>
                </a:solidFill>
              </a:defRPr>
            </a:lvl3pPr>
            <a:lvl4pPr marL="2024893" indent="0" algn="ctr">
              <a:buNone/>
              <a:defRPr>
                <a:solidFill>
                  <a:schemeClr val="tx1">
                    <a:tint val="75000"/>
                  </a:schemeClr>
                </a:solidFill>
              </a:defRPr>
            </a:lvl4pPr>
            <a:lvl5pPr marL="2699857" indent="0" algn="ctr">
              <a:buNone/>
              <a:defRPr>
                <a:solidFill>
                  <a:schemeClr val="tx1">
                    <a:tint val="75000"/>
                  </a:schemeClr>
                </a:solidFill>
              </a:defRPr>
            </a:lvl5pPr>
            <a:lvl6pPr marL="3374822" indent="0" algn="ctr">
              <a:buNone/>
              <a:defRPr>
                <a:solidFill>
                  <a:schemeClr val="tx1">
                    <a:tint val="75000"/>
                  </a:schemeClr>
                </a:solidFill>
              </a:defRPr>
            </a:lvl6pPr>
            <a:lvl7pPr marL="4049786" indent="0" algn="ctr">
              <a:buNone/>
              <a:defRPr>
                <a:solidFill>
                  <a:schemeClr val="tx1">
                    <a:tint val="75000"/>
                  </a:schemeClr>
                </a:solidFill>
              </a:defRPr>
            </a:lvl7pPr>
            <a:lvl8pPr marL="4724751" indent="0" algn="ctr">
              <a:buNone/>
              <a:defRPr>
                <a:solidFill>
                  <a:schemeClr val="tx1">
                    <a:tint val="75000"/>
                  </a:schemeClr>
                </a:solidFill>
              </a:defRPr>
            </a:lvl8pPr>
            <a:lvl9pPr marL="5399715"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41836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50257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12" y="343309"/>
            <a:ext cx="3429002"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9" y="343309"/>
            <a:ext cx="10032998"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7231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934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29"/>
            <a:ext cx="12954001" cy="1702593"/>
          </a:xfrm>
        </p:spPr>
        <p:txBody>
          <a:bodyPr anchor="t"/>
          <a:lstStyle>
            <a:lvl1pPr algn="l">
              <a:defRPr sz="59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4"/>
          </a:xfrm>
        </p:spPr>
        <p:txBody>
          <a:bodyPr anchor="b"/>
          <a:lstStyle>
            <a:lvl1pPr marL="0" indent="0">
              <a:buNone/>
              <a:defRPr sz="3000">
                <a:solidFill>
                  <a:schemeClr val="tx1">
                    <a:tint val="75000"/>
                  </a:schemeClr>
                </a:solidFill>
              </a:defRPr>
            </a:lvl1pPr>
            <a:lvl2pPr marL="674964" indent="0">
              <a:buNone/>
              <a:defRPr sz="2700">
                <a:solidFill>
                  <a:schemeClr val="tx1">
                    <a:tint val="75000"/>
                  </a:schemeClr>
                </a:solidFill>
              </a:defRPr>
            </a:lvl2pPr>
            <a:lvl3pPr marL="1349929" indent="0">
              <a:buNone/>
              <a:defRPr sz="2400">
                <a:solidFill>
                  <a:schemeClr val="tx1">
                    <a:tint val="75000"/>
                  </a:schemeClr>
                </a:solidFill>
              </a:defRPr>
            </a:lvl3pPr>
            <a:lvl4pPr marL="2024893" indent="0">
              <a:buNone/>
              <a:defRPr sz="2100">
                <a:solidFill>
                  <a:schemeClr val="tx1">
                    <a:tint val="75000"/>
                  </a:schemeClr>
                </a:solidFill>
              </a:defRPr>
            </a:lvl4pPr>
            <a:lvl5pPr marL="2699857" indent="0">
              <a:buNone/>
              <a:defRPr sz="2100">
                <a:solidFill>
                  <a:schemeClr val="tx1">
                    <a:tint val="75000"/>
                  </a:schemeClr>
                </a:solidFill>
              </a:defRPr>
            </a:lvl5pPr>
            <a:lvl6pPr marL="3374822" indent="0">
              <a:buNone/>
              <a:defRPr sz="2100">
                <a:solidFill>
                  <a:schemeClr val="tx1">
                    <a:tint val="75000"/>
                  </a:schemeClr>
                </a:solidFill>
              </a:defRPr>
            </a:lvl6pPr>
            <a:lvl7pPr marL="4049786" indent="0">
              <a:buNone/>
              <a:defRPr sz="2100">
                <a:solidFill>
                  <a:schemeClr val="tx1">
                    <a:tint val="75000"/>
                  </a:schemeClr>
                </a:solidFill>
              </a:defRPr>
            </a:lvl7pPr>
            <a:lvl8pPr marL="4724751" indent="0">
              <a:buNone/>
              <a:defRPr sz="2100">
                <a:solidFill>
                  <a:schemeClr val="tx1">
                    <a:tint val="75000"/>
                  </a:schemeClr>
                </a:solidFill>
              </a:defRPr>
            </a:lvl8pPr>
            <a:lvl9pPr marL="5399715"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283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2"/>
            <a:ext cx="6731000" cy="5657452"/>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2"/>
            <a:ext cx="6731000" cy="5657452"/>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343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06" y="1918894"/>
            <a:ext cx="6733647" cy="799703"/>
          </a:xfrm>
        </p:spPr>
        <p:txBody>
          <a:bodyPr anchor="b"/>
          <a:lstStyle>
            <a:lvl1pPr marL="0" indent="0">
              <a:buNone/>
              <a:defRPr sz="3500" b="1"/>
            </a:lvl1pPr>
            <a:lvl2pPr marL="674964" indent="0">
              <a:buNone/>
              <a:defRPr sz="3000" b="1"/>
            </a:lvl2pPr>
            <a:lvl3pPr marL="1349929" indent="0">
              <a:buNone/>
              <a:defRPr sz="2700" b="1"/>
            </a:lvl3pPr>
            <a:lvl4pPr marL="2024893" indent="0">
              <a:buNone/>
              <a:defRPr sz="2400" b="1"/>
            </a:lvl4pPr>
            <a:lvl5pPr marL="2699857" indent="0">
              <a:buNone/>
              <a:defRPr sz="2400" b="1"/>
            </a:lvl5pPr>
            <a:lvl6pPr marL="3374822" indent="0">
              <a:buNone/>
              <a:defRPr sz="2400" b="1"/>
            </a:lvl6pPr>
            <a:lvl7pPr marL="4049786" indent="0">
              <a:buNone/>
              <a:defRPr sz="2400" b="1"/>
            </a:lvl7pPr>
            <a:lvl8pPr marL="4724751" indent="0">
              <a:buNone/>
              <a:defRPr sz="2400" b="1"/>
            </a:lvl8pPr>
            <a:lvl9pPr marL="5399715"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06" y="2718593"/>
            <a:ext cx="6733647" cy="4939111"/>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3"/>
          </a:xfrm>
        </p:spPr>
        <p:txBody>
          <a:bodyPr anchor="b"/>
          <a:lstStyle>
            <a:lvl1pPr marL="0" indent="0">
              <a:buNone/>
              <a:defRPr sz="3500" b="1"/>
            </a:lvl1pPr>
            <a:lvl2pPr marL="674964" indent="0">
              <a:buNone/>
              <a:defRPr sz="3000" b="1"/>
            </a:lvl2pPr>
            <a:lvl3pPr marL="1349929" indent="0">
              <a:buNone/>
              <a:defRPr sz="2700" b="1"/>
            </a:lvl3pPr>
            <a:lvl4pPr marL="2024893" indent="0">
              <a:buNone/>
              <a:defRPr sz="2400" b="1"/>
            </a:lvl4pPr>
            <a:lvl5pPr marL="2699857" indent="0">
              <a:buNone/>
              <a:defRPr sz="2400" b="1"/>
            </a:lvl5pPr>
            <a:lvl6pPr marL="3374822" indent="0">
              <a:buNone/>
              <a:defRPr sz="2400" b="1"/>
            </a:lvl6pPr>
            <a:lvl7pPr marL="4049786" indent="0">
              <a:buNone/>
              <a:defRPr sz="2400" b="1"/>
            </a:lvl7pPr>
            <a:lvl8pPr marL="4724751" indent="0">
              <a:buNone/>
              <a:defRPr sz="2400" b="1"/>
            </a:lvl8pPr>
            <a:lvl9pPr marL="5399715"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3"/>
            <a:ext cx="6736291" cy="4939111"/>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506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5302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946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5"/>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3" y="341315"/>
            <a:ext cx="8519583" cy="7316392"/>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74964" indent="0">
              <a:buNone/>
              <a:defRPr sz="1800"/>
            </a:lvl2pPr>
            <a:lvl3pPr marL="1349929" indent="0">
              <a:buNone/>
              <a:defRPr sz="1500"/>
            </a:lvl3pPr>
            <a:lvl4pPr marL="2024893" indent="0">
              <a:buNone/>
              <a:defRPr sz="1300"/>
            </a:lvl4pPr>
            <a:lvl5pPr marL="2699857" indent="0">
              <a:buNone/>
              <a:defRPr sz="1300"/>
            </a:lvl5pPr>
            <a:lvl6pPr marL="3374822" indent="0">
              <a:buNone/>
              <a:defRPr sz="1300"/>
            </a:lvl6pPr>
            <a:lvl7pPr marL="4049786" indent="0">
              <a:buNone/>
              <a:defRPr sz="1300"/>
            </a:lvl7pPr>
            <a:lvl8pPr marL="4724751" indent="0">
              <a:buNone/>
              <a:defRPr sz="1300"/>
            </a:lvl8pPr>
            <a:lvl9pPr marL="5399715"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3247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İçerik Yer Tutucusu"/>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3" y="6000754"/>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3" y="765970"/>
            <a:ext cx="9144000" cy="5143500"/>
          </a:xfrm>
        </p:spPr>
        <p:txBody>
          <a:bodyPr/>
          <a:lstStyle>
            <a:lvl1pPr marL="0" indent="0">
              <a:buNone/>
              <a:defRPr sz="4700"/>
            </a:lvl1pPr>
            <a:lvl2pPr marL="674964" indent="0">
              <a:buNone/>
              <a:defRPr sz="4100"/>
            </a:lvl2pPr>
            <a:lvl3pPr marL="1349929" indent="0">
              <a:buNone/>
              <a:defRPr sz="3500"/>
            </a:lvl3pPr>
            <a:lvl4pPr marL="2024893" indent="0">
              <a:buNone/>
              <a:defRPr sz="3000"/>
            </a:lvl4pPr>
            <a:lvl5pPr marL="2699857" indent="0">
              <a:buNone/>
              <a:defRPr sz="3000"/>
            </a:lvl5pPr>
            <a:lvl6pPr marL="3374822" indent="0">
              <a:buNone/>
              <a:defRPr sz="3000"/>
            </a:lvl6pPr>
            <a:lvl7pPr marL="4049786" indent="0">
              <a:buNone/>
              <a:defRPr sz="3000"/>
            </a:lvl7pPr>
            <a:lvl8pPr marL="4724751" indent="0">
              <a:buNone/>
              <a:defRPr sz="3000"/>
            </a:lvl8pPr>
            <a:lvl9pPr marL="5399715" indent="0">
              <a:buNone/>
              <a:defRPr sz="3000"/>
            </a:lvl9pPr>
          </a:lstStyle>
          <a:p>
            <a:endParaRPr lang="tr-TR"/>
          </a:p>
        </p:txBody>
      </p:sp>
      <p:sp>
        <p:nvSpPr>
          <p:cNvPr id="4" name="3 Metin Yer Tutucusu"/>
          <p:cNvSpPr>
            <a:spLocks noGrp="1"/>
          </p:cNvSpPr>
          <p:nvPr>
            <p:ph type="body" sz="half" idx="2"/>
          </p:nvPr>
        </p:nvSpPr>
        <p:spPr>
          <a:xfrm>
            <a:off x="2987153" y="6709175"/>
            <a:ext cx="9144000" cy="1006077"/>
          </a:xfrm>
        </p:spPr>
        <p:txBody>
          <a:bodyPr/>
          <a:lstStyle>
            <a:lvl1pPr marL="0" indent="0">
              <a:buNone/>
              <a:defRPr sz="2100"/>
            </a:lvl1pPr>
            <a:lvl2pPr marL="674964" indent="0">
              <a:buNone/>
              <a:defRPr sz="1800"/>
            </a:lvl2pPr>
            <a:lvl3pPr marL="1349929" indent="0">
              <a:buNone/>
              <a:defRPr sz="1500"/>
            </a:lvl3pPr>
            <a:lvl4pPr marL="2024893" indent="0">
              <a:buNone/>
              <a:defRPr sz="1300"/>
            </a:lvl4pPr>
            <a:lvl5pPr marL="2699857" indent="0">
              <a:buNone/>
              <a:defRPr sz="1300"/>
            </a:lvl5pPr>
            <a:lvl6pPr marL="3374822" indent="0">
              <a:buNone/>
              <a:defRPr sz="1300"/>
            </a:lvl6pPr>
            <a:lvl7pPr marL="4049786" indent="0">
              <a:buNone/>
              <a:defRPr sz="1300"/>
            </a:lvl7pPr>
            <a:lvl8pPr marL="4724751" indent="0">
              <a:buNone/>
              <a:defRPr sz="1300"/>
            </a:lvl8pPr>
            <a:lvl9pPr marL="5399715"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44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492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5" y="343303"/>
            <a:ext cx="3429001" cy="731440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3"/>
            <a:ext cx="10032999" cy="731440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467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2" y="2663042"/>
            <a:ext cx="12954002" cy="1837531"/>
          </a:xfrm>
        </p:spPr>
        <p:txBody>
          <a:bodyPr/>
          <a:lstStyle/>
          <a:p>
            <a:r>
              <a:rPr lang="tr-TR"/>
              <a:t>Asıl başlık stili için tıklatın</a:t>
            </a:r>
          </a:p>
        </p:txBody>
      </p:sp>
      <p:sp>
        <p:nvSpPr>
          <p:cNvPr id="3" name="2 Alt Başlık"/>
          <p:cNvSpPr>
            <a:spLocks noGrp="1"/>
          </p:cNvSpPr>
          <p:nvPr>
            <p:ph type="subTitle" idx="1"/>
          </p:nvPr>
        </p:nvSpPr>
        <p:spPr>
          <a:xfrm>
            <a:off x="2286014" y="4857758"/>
            <a:ext cx="10667998" cy="2190749"/>
          </a:xfrm>
        </p:spPr>
        <p:txBody>
          <a:bodyPr/>
          <a:lstStyle>
            <a:lvl1pPr marL="0" indent="0" algn="ctr">
              <a:buNone/>
              <a:defRPr>
                <a:solidFill>
                  <a:schemeClr val="tx1">
                    <a:tint val="75000"/>
                  </a:schemeClr>
                </a:solidFill>
              </a:defRPr>
            </a:lvl1pPr>
            <a:lvl2pPr marL="690884" indent="0" algn="ctr">
              <a:buNone/>
              <a:defRPr>
                <a:solidFill>
                  <a:schemeClr val="tx1">
                    <a:tint val="75000"/>
                  </a:schemeClr>
                </a:solidFill>
              </a:defRPr>
            </a:lvl2pPr>
            <a:lvl3pPr marL="1381767" indent="0" algn="ctr">
              <a:buNone/>
              <a:defRPr>
                <a:solidFill>
                  <a:schemeClr val="tx1">
                    <a:tint val="75000"/>
                  </a:schemeClr>
                </a:solidFill>
              </a:defRPr>
            </a:lvl3pPr>
            <a:lvl4pPr marL="2072653" indent="0" algn="ctr">
              <a:buNone/>
              <a:defRPr>
                <a:solidFill>
                  <a:schemeClr val="tx1">
                    <a:tint val="75000"/>
                  </a:schemeClr>
                </a:solidFill>
              </a:defRPr>
            </a:lvl4pPr>
            <a:lvl5pPr marL="2763534" indent="0" algn="ctr">
              <a:buNone/>
              <a:defRPr>
                <a:solidFill>
                  <a:schemeClr val="tx1">
                    <a:tint val="75000"/>
                  </a:schemeClr>
                </a:solidFill>
              </a:defRPr>
            </a:lvl5pPr>
            <a:lvl6pPr marL="3454419" indent="0" algn="ctr">
              <a:buNone/>
              <a:defRPr>
                <a:solidFill>
                  <a:schemeClr val="tx1">
                    <a:tint val="75000"/>
                  </a:schemeClr>
                </a:solidFill>
              </a:defRPr>
            </a:lvl6pPr>
            <a:lvl7pPr marL="4145303" indent="0" algn="ctr">
              <a:buNone/>
              <a:defRPr>
                <a:solidFill>
                  <a:schemeClr val="tx1">
                    <a:tint val="75000"/>
                  </a:schemeClr>
                </a:solidFill>
              </a:defRPr>
            </a:lvl7pPr>
            <a:lvl8pPr marL="4836187" indent="0" algn="ctr">
              <a:buNone/>
              <a:defRPr>
                <a:solidFill>
                  <a:schemeClr val="tx1">
                    <a:tint val="75000"/>
                  </a:schemeClr>
                </a:solidFill>
              </a:defRPr>
            </a:lvl8pPr>
            <a:lvl9pPr marL="5527069"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8735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870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7" y="5508632"/>
            <a:ext cx="12954002" cy="1702593"/>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7" y="3633395"/>
            <a:ext cx="12954002" cy="1875235"/>
          </a:xfrm>
        </p:spPr>
        <p:txBody>
          <a:bodyPr anchor="b"/>
          <a:lstStyle>
            <a:lvl1pPr marL="0" indent="0">
              <a:buNone/>
              <a:defRPr sz="3000">
                <a:solidFill>
                  <a:schemeClr val="tx1">
                    <a:tint val="75000"/>
                  </a:schemeClr>
                </a:solidFill>
              </a:defRPr>
            </a:lvl1pPr>
            <a:lvl2pPr marL="690884" indent="0">
              <a:buNone/>
              <a:defRPr sz="2700">
                <a:solidFill>
                  <a:schemeClr val="tx1">
                    <a:tint val="75000"/>
                  </a:schemeClr>
                </a:solidFill>
              </a:defRPr>
            </a:lvl2pPr>
            <a:lvl3pPr marL="1381767" indent="0">
              <a:buNone/>
              <a:defRPr sz="2400">
                <a:solidFill>
                  <a:schemeClr val="tx1">
                    <a:tint val="75000"/>
                  </a:schemeClr>
                </a:solidFill>
              </a:defRPr>
            </a:lvl3pPr>
            <a:lvl4pPr marL="2072653" indent="0">
              <a:buNone/>
              <a:defRPr sz="2100">
                <a:solidFill>
                  <a:schemeClr val="tx1">
                    <a:tint val="75000"/>
                  </a:schemeClr>
                </a:solidFill>
              </a:defRPr>
            </a:lvl4pPr>
            <a:lvl5pPr marL="2763534" indent="0">
              <a:buNone/>
              <a:defRPr sz="2100">
                <a:solidFill>
                  <a:schemeClr val="tx1">
                    <a:tint val="75000"/>
                  </a:schemeClr>
                </a:solidFill>
              </a:defRPr>
            </a:lvl5pPr>
            <a:lvl6pPr marL="3454419" indent="0">
              <a:buNone/>
              <a:defRPr sz="2100">
                <a:solidFill>
                  <a:schemeClr val="tx1">
                    <a:tint val="75000"/>
                  </a:schemeClr>
                </a:solidFill>
              </a:defRPr>
            </a:lvl6pPr>
            <a:lvl7pPr marL="4145303" indent="0">
              <a:buNone/>
              <a:defRPr sz="2100">
                <a:solidFill>
                  <a:schemeClr val="tx1">
                    <a:tint val="75000"/>
                  </a:schemeClr>
                </a:solidFill>
              </a:defRPr>
            </a:lvl7pPr>
            <a:lvl8pPr marL="4836187" indent="0">
              <a:buNone/>
              <a:defRPr sz="2100">
                <a:solidFill>
                  <a:schemeClr val="tx1">
                    <a:tint val="75000"/>
                  </a:schemeClr>
                </a:solidFill>
              </a:defRPr>
            </a:lvl8pPr>
            <a:lvl9pPr marL="5527069"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3169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5931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6"/>
            <a:ext cx="6733647"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12" y="1918896"/>
            <a:ext cx="6736292" cy="799703"/>
          </a:xfrm>
        </p:spPr>
        <p:txBody>
          <a:bodyPr anchor="b"/>
          <a:lstStyle>
            <a:lvl1pPr marL="0" indent="0">
              <a:buNone/>
              <a:defRPr sz="3600" b="1"/>
            </a:lvl1pPr>
            <a:lvl2pPr marL="690884" indent="0">
              <a:buNone/>
              <a:defRPr sz="3000" b="1"/>
            </a:lvl2pPr>
            <a:lvl3pPr marL="1381767" indent="0">
              <a:buNone/>
              <a:defRPr sz="2700" b="1"/>
            </a:lvl3pPr>
            <a:lvl4pPr marL="2072653" indent="0">
              <a:buNone/>
              <a:defRPr sz="2400" b="1"/>
            </a:lvl4pPr>
            <a:lvl5pPr marL="2763534" indent="0">
              <a:buNone/>
              <a:defRPr sz="2400" b="1"/>
            </a:lvl5pPr>
            <a:lvl6pPr marL="3454419" indent="0">
              <a:buNone/>
              <a:defRPr sz="2400" b="1"/>
            </a:lvl6pPr>
            <a:lvl7pPr marL="4145303" indent="0">
              <a:buNone/>
              <a:defRPr sz="2400" b="1"/>
            </a:lvl7pPr>
            <a:lvl8pPr marL="4836187" indent="0">
              <a:buNone/>
              <a:defRPr sz="2400" b="1"/>
            </a:lvl8pPr>
            <a:lvl9pPr marL="5527069"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12" y="2718595"/>
            <a:ext cx="6736292"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604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4720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405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stilini düzenlemek için tıklayın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tıklayın</a:t>
            </a:r>
          </a:p>
        </p:txBody>
      </p:sp>
      <p:sp>
        <p:nvSpPr>
          <p:cNvPr id="4" name="3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11" y="341317"/>
            <a:ext cx="5013855" cy="1452563"/>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22"/>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11" y="1793886"/>
            <a:ext cx="5013855" cy="5863829"/>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134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0884" indent="0">
              <a:buNone/>
              <a:defRPr sz="4200"/>
            </a:lvl2pPr>
            <a:lvl3pPr marL="1381767" indent="0">
              <a:buNone/>
              <a:defRPr sz="3600"/>
            </a:lvl3pPr>
            <a:lvl4pPr marL="2072653" indent="0">
              <a:buNone/>
              <a:defRPr sz="3000"/>
            </a:lvl4pPr>
            <a:lvl5pPr marL="2763534" indent="0">
              <a:buNone/>
              <a:defRPr sz="3000"/>
            </a:lvl5pPr>
            <a:lvl6pPr marL="3454419" indent="0">
              <a:buNone/>
              <a:defRPr sz="3000"/>
            </a:lvl6pPr>
            <a:lvl7pPr marL="4145303" indent="0">
              <a:buNone/>
              <a:defRPr sz="3000"/>
            </a:lvl7pPr>
            <a:lvl8pPr marL="4836187" indent="0">
              <a:buNone/>
              <a:defRPr sz="3000"/>
            </a:lvl8pPr>
            <a:lvl9pPr marL="5527069"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0884" indent="0">
              <a:buNone/>
              <a:defRPr sz="1800"/>
            </a:lvl2pPr>
            <a:lvl3pPr marL="1381767" indent="0">
              <a:buNone/>
              <a:defRPr sz="1500"/>
            </a:lvl3pPr>
            <a:lvl4pPr marL="2072653" indent="0">
              <a:buNone/>
              <a:defRPr sz="1300"/>
            </a:lvl4pPr>
            <a:lvl5pPr marL="2763534" indent="0">
              <a:buNone/>
              <a:defRPr sz="1300"/>
            </a:lvl5pPr>
            <a:lvl6pPr marL="3454419" indent="0">
              <a:buNone/>
              <a:defRPr sz="1300"/>
            </a:lvl6pPr>
            <a:lvl7pPr marL="4145303" indent="0">
              <a:buNone/>
              <a:defRPr sz="1300"/>
            </a:lvl7pPr>
            <a:lvl8pPr marL="4836187" indent="0">
              <a:buNone/>
              <a:defRPr sz="1300"/>
            </a:lvl8pPr>
            <a:lvl9pPr marL="5527069"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209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1060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12" y="343309"/>
            <a:ext cx="3429002"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9" y="343309"/>
            <a:ext cx="10032998"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5532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1487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538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2347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3538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088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64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1102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9913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89627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6849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6108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5192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3753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0645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29274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762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stilini düzenlemek için tıklayın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tıklayın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tıklayın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8718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9311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9651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7251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8172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1185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1952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950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3384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554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stilini düzenlemek için tıklayın</a:t>
            </a:r>
          </a:p>
        </p:txBody>
      </p:sp>
      <p:sp>
        <p:nvSpPr>
          <p:cNvPr id="3" name="2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87402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53552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319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8481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1066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9484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0729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71464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6935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542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6429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4819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12301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2343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51758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37554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9194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4211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71464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693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stilini düzenlemek için tıklayın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tıklayın</a:t>
            </a:r>
          </a:p>
        </p:txBody>
      </p:sp>
      <p:sp>
        <p:nvSpPr>
          <p:cNvPr id="5" name="4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5420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6429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48195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1230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2343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51758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3755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91947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42119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3000" y="2663035"/>
            <a:ext cx="12954001" cy="1837531"/>
          </a:xfrm>
        </p:spPr>
        <p:txBody>
          <a:bodyPr/>
          <a:lstStyle/>
          <a:p>
            <a:r>
              <a:rPr lang="tr-TR"/>
              <a:t>Asıl başlık stili için tıklatın</a:t>
            </a:r>
          </a:p>
        </p:txBody>
      </p:sp>
      <p:sp>
        <p:nvSpPr>
          <p:cNvPr id="3" name="2 Alt Başlık"/>
          <p:cNvSpPr>
            <a:spLocks noGrp="1"/>
          </p:cNvSpPr>
          <p:nvPr>
            <p:ph type="subTitle" idx="1"/>
          </p:nvPr>
        </p:nvSpPr>
        <p:spPr>
          <a:xfrm>
            <a:off x="2286012" y="4857751"/>
            <a:ext cx="10667999" cy="2190749"/>
          </a:xfrm>
        </p:spPr>
        <p:txBody>
          <a:bodyPr/>
          <a:lstStyle>
            <a:lvl1pPr marL="0" indent="0" algn="ctr">
              <a:buNone/>
              <a:defRPr>
                <a:solidFill>
                  <a:schemeClr val="tx1">
                    <a:tint val="75000"/>
                  </a:schemeClr>
                </a:solidFill>
              </a:defRPr>
            </a:lvl1pPr>
            <a:lvl2pPr marL="691149" indent="0" algn="ctr">
              <a:buNone/>
              <a:defRPr>
                <a:solidFill>
                  <a:schemeClr val="tx1">
                    <a:tint val="75000"/>
                  </a:schemeClr>
                </a:solidFill>
              </a:defRPr>
            </a:lvl2pPr>
            <a:lvl3pPr marL="1382298" indent="0" algn="ctr">
              <a:buNone/>
              <a:defRPr>
                <a:solidFill>
                  <a:schemeClr val="tx1">
                    <a:tint val="75000"/>
                  </a:schemeClr>
                </a:solidFill>
              </a:defRPr>
            </a:lvl3pPr>
            <a:lvl4pPr marL="2073448" indent="0" algn="ctr">
              <a:buNone/>
              <a:defRPr>
                <a:solidFill>
                  <a:schemeClr val="tx1">
                    <a:tint val="75000"/>
                  </a:schemeClr>
                </a:solidFill>
              </a:defRPr>
            </a:lvl4pPr>
            <a:lvl5pPr marL="2764597" indent="0" algn="ctr">
              <a:buNone/>
              <a:defRPr>
                <a:solidFill>
                  <a:schemeClr val="tx1">
                    <a:tint val="75000"/>
                  </a:schemeClr>
                </a:solidFill>
              </a:defRPr>
            </a:lvl5pPr>
            <a:lvl6pPr marL="3455746" indent="0" algn="ctr">
              <a:buNone/>
              <a:defRPr>
                <a:solidFill>
                  <a:schemeClr val="tx1">
                    <a:tint val="75000"/>
                  </a:schemeClr>
                </a:solidFill>
              </a:defRPr>
            </a:lvl6pPr>
            <a:lvl7pPr marL="4146895" indent="0" algn="ctr">
              <a:buNone/>
              <a:defRPr>
                <a:solidFill>
                  <a:schemeClr val="tx1">
                    <a:tint val="75000"/>
                  </a:schemeClr>
                </a:solidFill>
              </a:defRPr>
            </a:lvl7pPr>
            <a:lvl8pPr marL="4838045" indent="0" algn="ctr">
              <a:buNone/>
              <a:defRPr>
                <a:solidFill>
                  <a:schemeClr val="tx1">
                    <a:tint val="75000"/>
                  </a:schemeClr>
                </a:solidFill>
              </a:defRPr>
            </a:lvl8pPr>
            <a:lvl9pPr marL="552919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71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stilini düzenlemek için tıklayın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r>
              <a:rPr lang="tr-TR"/>
              <a:t>Resim eklemek için simgeye tıklayın</a:t>
            </a: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tıklayın</a:t>
            </a:r>
          </a:p>
        </p:txBody>
      </p:sp>
      <p:sp>
        <p:nvSpPr>
          <p:cNvPr id="5" name="4 Veri Yer Tutucusu"/>
          <p:cNvSpPr>
            <a:spLocks noGrp="1"/>
          </p:cNvSpPr>
          <p:nvPr>
            <p:ph type="dt" sz="half" idx="10"/>
          </p:nvPr>
        </p:nvSpPr>
        <p:spPr/>
        <p:txBody>
          <a:bodyPr/>
          <a:lstStyle/>
          <a:p>
            <a:fld id="{A23720DD-5B6D-40BF-8493-A6B52D484E6B}" type="datetimeFigureOut">
              <a:rPr lang="tr-TR" smtClean="0"/>
              <a:t>30.12.2020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69352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03855" y="5508633"/>
            <a:ext cx="12954001" cy="1702592"/>
          </a:xfrm>
        </p:spPr>
        <p:txBody>
          <a:bodyPr anchor="t"/>
          <a:lstStyle>
            <a:lvl1pPr algn="l">
              <a:defRPr sz="6000" b="1" cap="all"/>
            </a:lvl1pPr>
          </a:lstStyle>
          <a:p>
            <a:r>
              <a:rPr lang="tr-TR"/>
              <a:t>Asıl başlık stili için tıklatın</a:t>
            </a:r>
          </a:p>
        </p:txBody>
      </p:sp>
      <p:sp>
        <p:nvSpPr>
          <p:cNvPr id="3" name="2 Metin Yer Tutucusu"/>
          <p:cNvSpPr>
            <a:spLocks noGrp="1"/>
          </p:cNvSpPr>
          <p:nvPr>
            <p:ph type="body" idx="1"/>
          </p:nvPr>
        </p:nvSpPr>
        <p:spPr>
          <a:xfrm>
            <a:off x="1203855" y="3633395"/>
            <a:ext cx="12954001" cy="1875235"/>
          </a:xfrm>
        </p:spPr>
        <p:txBody>
          <a:bodyPr anchor="b"/>
          <a:lstStyle>
            <a:lvl1pPr marL="0" indent="0">
              <a:buNone/>
              <a:defRPr sz="3000">
                <a:solidFill>
                  <a:schemeClr val="tx1">
                    <a:tint val="75000"/>
                  </a:schemeClr>
                </a:solidFill>
              </a:defRPr>
            </a:lvl1pPr>
            <a:lvl2pPr marL="691149" indent="0">
              <a:buNone/>
              <a:defRPr sz="2700">
                <a:solidFill>
                  <a:schemeClr val="tx1">
                    <a:tint val="75000"/>
                  </a:schemeClr>
                </a:solidFill>
              </a:defRPr>
            </a:lvl2pPr>
            <a:lvl3pPr marL="1382298" indent="0">
              <a:buNone/>
              <a:defRPr sz="2400">
                <a:solidFill>
                  <a:schemeClr val="tx1">
                    <a:tint val="75000"/>
                  </a:schemeClr>
                </a:solidFill>
              </a:defRPr>
            </a:lvl3pPr>
            <a:lvl4pPr marL="2073448" indent="0">
              <a:buNone/>
              <a:defRPr sz="2100">
                <a:solidFill>
                  <a:schemeClr val="tx1">
                    <a:tint val="75000"/>
                  </a:schemeClr>
                </a:solidFill>
              </a:defRPr>
            </a:lvl4pPr>
            <a:lvl5pPr marL="2764597" indent="0">
              <a:buNone/>
              <a:defRPr sz="2100">
                <a:solidFill>
                  <a:schemeClr val="tx1">
                    <a:tint val="75000"/>
                  </a:schemeClr>
                </a:solidFill>
              </a:defRPr>
            </a:lvl5pPr>
            <a:lvl6pPr marL="3455746" indent="0">
              <a:buNone/>
              <a:defRPr sz="2100">
                <a:solidFill>
                  <a:schemeClr val="tx1">
                    <a:tint val="75000"/>
                  </a:schemeClr>
                </a:solidFill>
              </a:defRPr>
            </a:lvl6pPr>
            <a:lvl7pPr marL="4146895" indent="0">
              <a:buNone/>
              <a:defRPr sz="2100">
                <a:solidFill>
                  <a:schemeClr val="tx1">
                    <a:tint val="75000"/>
                  </a:schemeClr>
                </a:solidFill>
              </a:defRPr>
            </a:lvl7pPr>
            <a:lvl8pPr marL="4838045" indent="0">
              <a:buNone/>
              <a:defRPr sz="2100">
                <a:solidFill>
                  <a:schemeClr val="tx1">
                    <a:tint val="75000"/>
                  </a:schemeClr>
                </a:solidFill>
              </a:defRPr>
            </a:lvl8pPr>
            <a:lvl9pPr marL="5529194" indent="0">
              <a:buNone/>
              <a:defRPr sz="21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54200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762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747000" y="2000251"/>
            <a:ext cx="6731000" cy="565745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642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762011" y="1918894"/>
            <a:ext cx="6733647"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4" name="3 İçerik Yer Tutucusu"/>
          <p:cNvSpPr>
            <a:spLocks noGrp="1"/>
          </p:cNvSpPr>
          <p:nvPr>
            <p:ph sz="half" idx="2"/>
          </p:nvPr>
        </p:nvSpPr>
        <p:spPr>
          <a:xfrm>
            <a:off x="762011" y="2718595"/>
            <a:ext cx="6733647"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7741709" y="1918894"/>
            <a:ext cx="6736291" cy="799702"/>
          </a:xfrm>
        </p:spPr>
        <p:txBody>
          <a:bodyPr anchor="b"/>
          <a:lstStyle>
            <a:lvl1pPr marL="0" indent="0">
              <a:buNone/>
              <a:defRPr sz="3600" b="1"/>
            </a:lvl1pPr>
            <a:lvl2pPr marL="691149" indent="0">
              <a:buNone/>
              <a:defRPr sz="3000" b="1"/>
            </a:lvl2pPr>
            <a:lvl3pPr marL="1382298" indent="0">
              <a:buNone/>
              <a:defRPr sz="2700" b="1"/>
            </a:lvl3pPr>
            <a:lvl4pPr marL="2073448" indent="0">
              <a:buNone/>
              <a:defRPr sz="2400" b="1"/>
            </a:lvl4pPr>
            <a:lvl5pPr marL="2764597" indent="0">
              <a:buNone/>
              <a:defRPr sz="2400" b="1"/>
            </a:lvl5pPr>
            <a:lvl6pPr marL="3455746" indent="0">
              <a:buNone/>
              <a:defRPr sz="2400" b="1"/>
            </a:lvl6pPr>
            <a:lvl7pPr marL="4146895" indent="0">
              <a:buNone/>
              <a:defRPr sz="2400" b="1"/>
            </a:lvl7pPr>
            <a:lvl8pPr marL="4838045" indent="0">
              <a:buNone/>
              <a:defRPr sz="2400" b="1"/>
            </a:lvl8pPr>
            <a:lvl9pPr marL="5529194" indent="0">
              <a:buNone/>
              <a:defRPr sz="2400" b="1"/>
            </a:lvl9pPr>
          </a:lstStyle>
          <a:p>
            <a:pPr lvl="0"/>
            <a:r>
              <a:rPr lang="tr-TR"/>
              <a:t>Asıl metin stillerini düzenlemek için tıklatın</a:t>
            </a:r>
          </a:p>
        </p:txBody>
      </p:sp>
      <p:sp>
        <p:nvSpPr>
          <p:cNvPr id="6" name="5 İçerik Yer Tutucusu"/>
          <p:cNvSpPr>
            <a:spLocks noGrp="1"/>
          </p:cNvSpPr>
          <p:nvPr>
            <p:ph sz="quarter" idx="4"/>
          </p:nvPr>
        </p:nvSpPr>
        <p:spPr>
          <a:xfrm>
            <a:off x="7741709" y="2718595"/>
            <a:ext cx="6736291" cy="493911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48195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12301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23430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1" y="341318"/>
            <a:ext cx="5013855" cy="1452562"/>
          </a:xfrm>
        </p:spPr>
        <p:txBody>
          <a:bodyPr anchor="b"/>
          <a:lstStyle>
            <a:lvl1pPr algn="l">
              <a:defRPr sz="3000" b="1"/>
            </a:lvl1pPr>
          </a:lstStyle>
          <a:p>
            <a:r>
              <a:rPr lang="tr-TR"/>
              <a:t>Asıl başlık stili için tıklatın</a:t>
            </a:r>
          </a:p>
        </p:txBody>
      </p:sp>
      <p:sp>
        <p:nvSpPr>
          <p:cNvPr id="3" name="2 İçerik Yer Tutucusu"/>
          <p:cNvSpPr>
            <a:spLocks noGrp="1"/>
          </p:cNvSpPr>
          <p:nvPr>
            <p:ph idx="1"/>
          </p:nvPr>
        </p:nvSpPr>
        <p:spPr>
          <a:xfrm>
            <a:off x="5958427" y="341315"/>
            <a:ext cx="8519583" cy="731639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762001" y="1793878"/>
            <a:ext cx="5013855" cy="5863829"/>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5175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987158" y="6000752"/>
            <a:ext cx="9144000" cy="708423"/>
          </a:xfrm>
        </p:spPr>
        <p:txBody>
          <a:bodyPr anchor="b"/>
          <a:lstStyle>
            <a:lvl1pPr algn="l">
              <a:defRPr sz="3000" b="1"/>
            </a:lvl1pPr>
          </a:lstStyle>
          <a:p>
            <a:r>
              <a:rPr lang="tr-TR"/>
              <a:t>Asıl başlık stili için tıklatın</a:t>
            </a:r>
          </a:p>
        </p:txBody>
      </p:sp>
      <p:sp>
        <p:nvSpPr>
          <p:cNvPr id="3" name="2 Resim Yer Tutucusu"/>
          <p:cNvSpPr>
            <a:spLocks noGrp="1"/>
          </p:cNvSpPr>
          <p:nvPr>
            <p:ph type="pic" idx="1"/>
          </p:nvPr>
        </p:nvSpPr>
        <p:spPr>
          <a:xfrm>
            <a:off x="2987158" y="765970"/>
            <a:ext cx="9144000" cy="5143500"/>
          </a:xfrm>
        </p:spPr>
        <p:txBody>
          <a:bodyPr/>
          <a:lstStyle>
            <a:lvl1pPr marL="0" indent="0">
              <a:buNone/>
              <a:defRPr sz="4800"/>
            </a:lvl1pPr>
            <a:lvl2pPr marL="691149" indent="0">
              <a:buNone/>
              <a:defRPr sz="4200"/>
            </a:lvl2pPr>
            <a:lvl3pPr marL="1382298" indent="0">
              <a:buNone/>
              <a:defRPr sz="3600"/>
            </a:lvl3pPr>
            <a:lvl4pPr marL="2073448" indent="0">
              <a:buNone/>
              <a:defRPr sz="3000"/>
            </a:lvl4pPr>
            <a:lvl5pPr marL="2764597" indent="0">
              <a:buNone/>
              <a:defRPr sz="3000"/>
            </a:lvl5pPr>
            <a:lvl6pPr marL="3455746" indent="0">
              <a:buNone/>
              <a:defRPr sz="3000"/>
            </a:lvl6pPr>
            <a:lvl7pPr marL="4146895" indent="0">
              <a:buNone/>
              <a:defRPr sz="3000"/>
            </a:lvl7pPr>
            <a:lvl8pPr marL="4838045" indent="0">
              <a:buNone/>
              <a:defRPr sz="3000"/>
            </a:lvl8pPr>
            <a:lvl9pPr marL="5529194" indent="0">
              <a:buNone/>
              <a:defRPr sz="3000"/>
            </a:lvl9pPr>
          </a:lstStyle>
          <a:p>
            <a:endParaRPr lang="tr-TR"/>
          </a:p>
        </p:txBody>
      </p:sp>
      <p:sp>
        <p:nvSpPr>
          <p:cNvPr id="4" name="3 Metin Yer Tutucusu"/>
          <p:cNvSpPr>
            <a:spLocks noGrp="1"/>
          </p:cNvSpPr>
          <p:nvPr>
            <p:ph type="body" sz="half" idx="2"/>
          </p:nvPr>
        </p:nvSpPr>
        <p:spPr>
          <a:xfrm>
            <a:off x="2987158" y="6709175"/>
            <a:ext cx="9144000" cy="1006075"/>
          </a:xfrm>
        </p:spPr>
        <p:txBody>
          <a:bodyPr/>
          <a:lstStyle>
            <a:lvl1pPr marL="0" indent="0">
              <a:buNone/>
              <a:defRPr sz="2100"/>
            </a:lvl1pPr>
            <a:lvl2pPr marL="691149" indent="0">
              <a:buNone/>
              <a:defRPr sz="1800"/>
            </a:lvl2pPr>
            <a:lvl3pPr marL="1382298" indent="0">
              <a:buNone/>
              <a:defRPr sz="1500"/>
            </a:lvl3pPr>
            <a:lvl4pPr marL="2073448" indent="0">
              <a:buNone/>
              <a:defRPr sz="1400"/>
            </a:lvl4pPr>
            <a:lvl5pPr marL="2764597" indent="0">
              <a:buNone/>
              <a:defRPr sz="1400"/>
            </a:lvl5pPr>
            <a:lvl6pPr marL="3455746" indent="0">
              <a:buNone/>
              <a:defRPr sz="1400"/>
            </a:lvl6pPr>
            <a:lvl7pPr marL="4146895" indent="0">
              <a:buNone/>
              <a:defRPr sz="1400"/>
            </a:lvl7pPr>
            <a:lvl8pPr marL="4838045" indent="0">
              <a:buNone/>
              <a:defRPr sz="1400"/>
            </a:lvl8pPr>
            <a:lvl9pPr marL="5529194" indent="0">
              <a:buNone/>
              <a:defRPr sz="14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37554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91947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049009" y="343308"/>
            <a:ext cx="3429001" cy="731440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762007" y="343308"/>
            <a:ext cx="10032999" cy="731440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421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t>30.12.2020</a:t>
            </a:fld>
            <a:endParaRPr lang="tr-T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177931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2" y="343307"/>
            <a:ext cx="13716002" cy="1428751"/>
          </a:xfrm>
          <a:prstGeom prst="rect">
            <a:avLst/>
          </a:prstGeom>
        </p:spPr>
        <p:txBody>
          <a:bodyPr vert="horz" lIns="138177" tIns="69088" rIns="138177" bIns="69088" rtlCol="0" anchor="ctr">
            <a:normAutofit/>
          </a:bodyPr>
          <a:lstStyle/>
          <a:p>
            <a:r>
              <a:rPr lang="tr-TR"/>
              <a:t>Asıl başlık stili için tıklatın</a:t>
            </a:r>
          </a:p>
        </p:txBody>
      </p:sp>
      <p:sp>
        <p:nvSpPr>
          <p:cNvPr id="3" name="2 Metin Yer Tutucusu"/>
          <p:cNvSpPr>
            <a:spLocks noGrp="1"/>
          </p:cNvSpPr>
          <p:nvPr>
            <p:ph type="body" idx="1"/>
          </p:nvPr>
        </p:nvSpPr>
        <p:spPr>
          <a:xfrm>
            <a:off x="762012" y="2000251"/>
            <a:ext cx="13716002" cy="5657453"/>
          </a:xfrm>
          <a:prstGeom prst="rect">
            <a:avLst/>
          </a:prstGeom>
        </p:spPr>
        <p:txBody>
          <a:bodyPr vert="horz" lIns="138177" tIns="69088" rIns="138177" bIns="69088"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2" y="7945444"/>
            <a:ext cx="3556000" cy="456404"/>
          </a:xfrm>
          <a:prstGeom prst="rect">
            <a:avLst/>
          </a:prstGeom>
        </p:spPr>
        <p:txBody>
          <a:bodyPr vert="horz" lIns="138177" tIns="69088" rIns="138177" bIns="69088" rtlCol="0" anchor="ctr"/>
          <a:lstStyle>
            <a:lvl1pPr algn="l">
              <a:defRPr sz="1800">
                <a:solidFill>
                  <a:schemeClr val="tx1">
                    <a:tint val="75000"/>
                  </a:schemeClr>
                </a:solidFill>
              </a:defRPr>
            </a:lvl1pPr>
          </a:lstStyle>
          <a:p>
            <a:fld id="{A23720DD-5B6D-40BF-8493-A6B52D484E6B}" type="datetimeFigureOut">
              <a:rPr lang="tr-TR" smtClean="0"/>
              <a:t>30.12.2020</a:t>
            </a:fld>
            <a:endParaRPr lang="tr-TR"/>
          </a:p>
        </p:txBody>
      </p:sp>
      <p:sp>
        <p:nvSpPr>
          <p:cNvPr id="5" name="4 Altbilgi Yer Tutucusu"/>
          <p:cNvSpPr>
            <a:spLocks noGrp="1"/>
          </p:cNvSpPr>
          <p:nvPr>
            <p:ph type="ftr" sz="quarter" idx="3"/>
          </p:nvPr>
        </p:nvSpPr>
        <p:spPr>
          <a:xfrm>
            <a:off x="5207002" y="7945444"/>
            <a:ext cx="4826000" cy="456404"/>
          </a:xfrm>
          <a:prstGeom prst="rect">
            <a:avLst/>
          </a:prstGeom>
        </p:spPr>
        <p:txBody>
          <a:bodyPr vert="horz" lIns="138177" tIns="69088" rIns="138177" bIns="69088" rtlCol="0" anchor="ctr"/>
          <a:lstStyle>
            <a:lvl1pPr algn="ctr">
              <a:defRPr sz="18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0922000" y="7945444"/>
            <a:ext cx="3556000" cy="456404"/>
          </a:xfrm>
          <a:prstGeom prst="rect">
            <a:avLst/>
          </a:prstGeom>
        </p:spPr>
        <p:txBody>
          <a:bodyPr vert="horz" lIns="138177" tIns="69088" rIns="138177" bIns="69088" rtlCol="0" anchor="ctr"/>
          <a:lstStyle>
            <a:lvl1pPr algn="r">
              <a:defRPr sz="18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3415027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1381767" rtl="0" eaLnBrk="1" latinLnBrk="0" hangingPunct="1">
        <a:spcBef>
          <a:spcPct val="0"/>
        </a:spcBef>
        <a:buNone/>
        <a:defRPr sz="6700" kern="1200">
          <a:solidFill>
            <a:schemeClr val="tx1"/>
          </a:solidFill>
          <a:latin typeface="+mj-lt"/>
          <a:ea typeface="+mj-ea"/>
          <a:cs typeface="+mj-cs"/>
        </a:defRPr>
      </a:lvl1pPr>
    </p:titleStyle>
    <p:bodyStyle>
      <a:lvl1pPr marL="518162" indent="-518162" algn="l" defTabSz="1381767"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2686" indent="-431803" algn="l" defTabSz="1381767"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211" indent="-345441" algn="l" defTabSz="1381767"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8094"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897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9861"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0747"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162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2513"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06" y="343297"/>
            <a:ext cx="13716001" cy="1428751"/>
          </a:xfrm>
          <a:prstGeom prst="rect">
            <a:avLst/>
          </a:prstGeom>
        </p:spPr>
        <p:txBody>
          <a:bodyPr vert="horz" lIns="134993" tIns="67496" rIns="134993" bIns="67496" rtlCol="0" anchor="ctr">
            <a:normAutofit/>
          </a:bodyPr>
          <a:lstStyle/>
          <a:p>
            <a:r>
              <a:rPr lang="tr-TR"/>
              <a:t>Asıl başlık stili için tıklatın</a:t>
            </a:r>
          </a:p>
        </p:txBody>
      </p:sp>
      <p:sp>
        <p:nvSpPr>
          <p:cNvPr id="3" name="2 Metin Yer Tutucusu"/>
          <p:cNvSpPr>
            <a:spLocks noGrp="1"/>
          </p:cNvSpPr>
          <p:nvPr>
            <p:ph type="body" idx="1"/>
          </p:nvPr>
        </p:nvSpPr>
        <p:spPr>
          <a:xfrm>
            <a:off x="762006" y="2000252"/>
            <a:ext cx="13716001" cy="5657452"/>
          </a:xfrm>
          <a:prstGeom prst="rect">
            <a:avLst/>
          </a:prstGeom>
        </p:spPr>
        <p:txBody>
          <a:bodyPr vert="horz" lIns="134993" tIns="67496" rIns="134993" bIns="6749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38"/>
            <a:ext cx="3556000" cy="456406"/>
          </a:xfrm>
          <a:prstGeom prst="rect">
            <a:avLst/>
          </a:prstGeom>
        </p:spPr>
        <p:txBody>
          <a:bodyPr vert="horz" lIns="134993" tIns="67496" rIns="134993" bIns="67496" rtlCol="0" anchor="ctr"/>
          <a:lstStyle>
            <a:lvl1pPr algn="l">
              <a:defRPr sz="1800">
                <a:solidFill>
                  <a:schemeClr val="tx1">
                    <a:tint val="75000"/>
                  </a:schemeClr>
                </a:solidFill>
              </a:defRPr>
            </a:lvl1pPr>
          </a:lstStyle>
          <a:p>
            <a:pPr defTabSz="1349929"/>
            <a:fld id="{A23720DD-5B6D-40BF-8493-A6B52D484E6B}" type="datetimeFigureOut">
              <a:rPr lang="tr-TR" smtClean="0">
                <a:solidFill>
                  <a:prstClr val="black">
                    <a:tint val="75000"/>
                  </a:prstClr>
                </a:solidFill>
              </a:rPr>
              <a:pPr defTabSz="1349929"/>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38"/>
            <a:ext cx="4826000" cy="456406"/>
          </a:xfrm>
          <a:prstGeom prst="rect">
            <a:avLst/>
          </a:prstGeom>
        </p:spPr>
        <p:txBody>
          <a:bodyPr vert="horz" lIns="134993" tIns="67496" rIns="134993" bIns="67496" rtlCol="0" anchor="ctr"/>
          <a:lstStyle>
            <a:lvl1pPr algn="ctr">
              <a:defRPr sz="1800">
                <a:solidFill>
                  <a:schemeClr val="tx1">
                    <a:tint val="75000"/>
                  </a:schemeClr>
                </a:solidFill>
              </a:defRPr>
            </a:lvl1pPr>
          </a:lstStyle>
          <a:p>
            <a:pPr defTabSz="1349929"/>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38"/>
            <a:ext cx="3556000" cy="456406"/>
          </a:xfrm>
          <a:prstGeom prst="rect">
            <a:avLst/>
          </a:prstGeom>
        </p:spPr>
        <p:txBody>
          <a:bodyPr vert="horz" lIns="134993" tIns="67496" rIns="134993" bIns="67496" rtlCol="0" anchor="ctr"/>
          <a:lstStyle>
            <a:lvl1pPr algn="r">
              <a:defRPr sz="1800">
                <a:solidFill>
                  <a:schemeClr val="tx1">
                    <a:tint val="75000"/>
                  </a:schemeClr>
                </a:solidFill>
              </a:defRPr>
            </a:lvl1pPr>
          </a:lstStyle>
          <a:p>
            <a:pPr defTabSz="1349929"/>
            <a:fld id="{F302176B-0E47-46AC-8F43-DAB4B8A37D06}" type="slidenum">
              <a:rPr lang="tr-TR" smtClean="0">
                <a:solidFill>
                  <a:prstClr val="black">
                    <a:tint val="75000"/>
                  </a:prstClr>
                </a:solidFill>
              </a:rPr>
              <a:pPr defTabSz="1349929"/>
              <a:t>‹#›</a:t>
            </a:fld>
            <a:endParaRPr lang="tr-TR">
              <a:solidFill>
                <a:prstClr val="black">
                  <a:tint val="75000"/>
                </a:prstClr>
              </a:solidFill>
            </a:endParaRPr>
          </a:p>
        </p:txBody>
      </p:sp>
    </p:spTree>
    <p:extLst>
      <p:ext uri="{BB962C8B-B14F-4D97-AF65-F5344CB8AC3E}">
        <p14:creationId xmlns:p14="http://schemas.microsoft.com/office/powerpoint/2010/main" val="1983365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49929" rtl="0" eaLnBrk="1" latinLnBrk="0" hangingPunct="1">
        <a:spcBef>
          <a:spcPct val="0"/>
        </a:spcBef>
        <a:buNone/>
        <a:defRPr sz="6500" kern="1200">
          <a:solidFill>
            <a:schemeClr val="tx1"/>
          </a:solidFill>
          <a:latin typeface="+mj-lt"/>
          <a:ea typeface="+mj-ea"/>
          <a:cs typeface="+mj-cs"/>
        </a:defRPr>
      </a:lvl1pPr>
    </p:titleStyle>
    <p:bodyStyle>
      <a:lvl1pPr marL="506223" indent="-506223" algn="l" defTabSz="1349929" rtl="0" eaLnBrk="1" latinLnBrk="0" hangingPunct="1">
        <a:spcBef>
          <a:spcPct val="20000"/>
        </a:spcBef>
        <a:buFont typeface="Arial" pitchFamily="34" charset="0"/>
        <a:buChar char="•"/>
        <a:defRPr sz="4700" kern="1200">
          <a:solidFill>
            <a:schemeClr val="tx1"/>
          </a:solidFill>
          <a:latin typeface="+mn-lt"/>
          <a:ea typeface="+mn-ea"/>
          <a:cs typeface="+mn-cs"/>
        </a:defRPr>
      </a:lvl1pPr>
      <a:lvl2pPr marL="1096817" indent="-421853" algn="l" defTabSz="1349929" rtl="0" eaLnBrk="1" latinLnBrk="0" hangingPunct="1">
        <a:spcBef>
          <a:spcPct val="20000"/>
        </a:spcBef>
        <a:buFont typeface="Arial" pitchFamily="34" charset="0"/>
        <a:buChar char="–"/>
        <a:defRPr sz="4100" kern="1200">
          <a:solidFill>
            <a:schemeClr val="tx1"/>
          </a:solidFill>
          <a:latin typeface="+mn-lt"/>
          <a:ea typeface="+mn-ea"/>
          <a:cs typeface="+mn-cs"/>
        </a:defRPr>
      </a:lvl2pPr>
      <a:lvl3pPr marL="1687411" indent="-337482" algn="l" defTabSz="1349929"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362375"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37340"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12304"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387268"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62233"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37197" indent="-337482" algn="l" defTabSz="134992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49929" rtl="0" eaLnBrk="1" latinLnBrk="0" hangingPunct="1">
        <a:defRPr sz="2700" kern="1200">
          <a:solidFill>
            <a:schemeClr val="tx1"/>
          </a:solidFill>
          <a:latin typeface="+mn-lt"/>
          <a:ea typeface="+mn-ea"/>
          <a:cs typeface="+mn-cs"/>
        </a:defRPr>
      </a:lvl1pPr>
      <a:lvl2pPr marL="674964" algn="l" defTabSz="1349929" rtl="0" eaLnBrk="1" latinLnBrk="0" hangingPunct="1">
        <a:defRPr sz="2700" kern="1200">
          <a:solidFill>
            <a:schemeClr val="tx1"/>
          </a:solidFill>
          <a:latin typeface="+mn-lt"/>
          <a:ea typeface="+mn-ea"/>
          <a:cs typeface="+mn-cs"/>
        </a:defRPr>
      </a:lvl2pPr>
      <a:lvl3pPr marL="1349929" algn="l" defTabSz="1349929" rtl="0" eaLnBrk="1" latinLnBrk="0" hangingPunct="1">
        <a:defRPr sz="2700" kern="1200">
          <a:solidFill>
            <a:schemeClr val="tx1"/>
          </a:solidFill>
          <a:latin typeface="+mn-lt"/>
          <a:ea typeface="+mn-ea"/>
          <a:cs typeface="+mn-cs"/>
        </a:defRPr>
      </a:lvl3pPr>
      <a:lvl4pPr marL="2024893" algn="l" defTabSz="1349929" rtl="0" eaLnBrk="1" latinLnBrk="0" hangingPunct="1">
        <a:defRPr sz="2700" kern="1200">
          <a:solidFill>
            <a:schemeClr val="tx1"/>
          </a:solidFill>
          <a:latin typeface="+mn-lt"/>
          <a:ea typeface="+mn-ea"/>
          <a:cs typeface="+mn-cs"/>
        </a:defRPr>
      </a:lvl4pPr>
      <a:lvl5pPr marL="2699857" algn="l" defTabSz="1349929" rtl="0" eaLnBrk="1" latinLnBrk="0" hangingPunct="1">
        <a:defRPr sz="2700" kern="1200">
          <a:solidFill>
            <a:schemeClr val="tx1"/>
          </a:solidFill>
          <a:latin typeface="+mn-lt"/>
          <a:ea typeface="+mn-ea"/>
          <a:cs typeface="+mn-cs"/>
        </a:defRPr>
      </a:lvl5pPr>
      <a:lvl6pPr marL="3374822" algn="l" defTabSz="1349929" rtl="0" eaLnBrk="1" latinLnBrk="0" hangingPunct="1">
        <a:defRPr sz="2700" kern="1200">
          <a:solidFill>
            <a:schemeClr val="tx1"/>
          </a:solidFill>
          <a:latin typeface="+mn-lt"/>
          <a:ea typeface="+mn-ea"/>
          <a:cs typeface="+mn-cs"/>
        </a:defRPr>
      </a:lvl6pPr>
      <a:lvl7pPr marL="4049786" algn="l" defTabSz="1349929" rtl="0" eaLnBrk="1" latinLnBrk="0" hangingPunct="1">
        <a:defRPr sz="2700" kern="1200">
          <a:solidFill>
            <a:schemeClr val="tx1"/>
          </a:solidFill>
          <a:latin typeface="+mn-lt"/>
          <a:ea typeface="+mn-ea"/>
          <a:cs typeface="+mn-cs"/>
        </a:defRPr>
      </a:lvl7pPr>
      <a:lvl8pPr marL="4724751" algn="l" defTabSz="1349929" rtl="0" eaLnBrk="1" latinLnBrk="0" hangingPunct="1">
        <a:defRPr sz="2700" kern="1200">
          <a:solidFill>
            <a:schemeClr val="tx1"/>
          </a:solidFill>
          <a:latin typeface="+mn-lt"/>
          <a:ea typeface="+mn-ea"/>
          <a:cs typeface="+mn-cs"/>
        </a:defRPr>
      </a:lvl8pPr>
      <a:lvl9pPr marL="5399715" algn="l" defTabSz="1349929"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2" y="343307"/>
            <a:ext cx="13716002" cy="1428751"/>
          </a:xfrm>
          <a:prstGeom prst="rect">
            <a:avLst/>
          </a:prstGeom>
        </p:spPr>
        <p:txBody>
          <a:bodyPr vert="horz" lIns="138177" tIns="69088" rIns="138177" bIns="69088" rtlCol="0" anchor="ctr">
            <a:normAutofit/>
          </a:bodyPr>
          <a:lstStyle/>
          <a:p>
            <a:r>
              <a:rPr lang="tr-TR"/>
              <a:t>Asıl başlık stili için tıklatın</a:t>
            </a:r>
          </a:p>
        </p:txBody>
      </p:sp>
      <p:sp>
        <p:nvSpPr>
          <p:cNvPr id="3" name="2 Metin Yer Tutucusu"/>
          <p:cNvSpPr>
            <a:spLocks noGrp="1"/>
          </p:cNvSpPr>
          <p:nvPr>
            <p:ph type="body" idx="1"/>
          </p:nvPr>
        </p:nvSpPr>
        <p:spPr>
          <a:xfrm>
            <a:off x="762012" y="2000251"/>
            <a:ext cx="13716002" cy="5657453"/>
          </a:xfrm>
          <a:prstGeom prst="rect">
            <a:avLst/>
          </a:prstGeom>
        </p:spPr>
        <p:txBody>
          <a:bodyPr vert="horz" lIns="138177" tIns="69088" rIns="138177" bIns="69088"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2" y="7945444"/>
            <a:ext cx="3556000" cy="456404"/>
          </a:xfrm>
          <a:prstGeom prst="rect">
            <a:avLst/>
          </a:prstGeom>
        </p:spPr>
        <p:txBody>
          <a:bodyPr vert="horz" lIns="138177" tIns="69088" rIns="138177" bIns="69088" rtlCol="0" anchor="ctr"/>
          <a:lstStyle>
            <a:lvl1pPr algn="l">
              <a:defRPr sz="1800">
                <a:solidFill>
                  <a:schemeClr val="tx1">
                    <a:tint val="75000"/>
                  </a:schemeClr>
                </a:solidFill>
              </a:defRPr>
            </a:lvl1pPr>
          </a:lstStyle>
          <a:p>
            <a:pPr defTabSz="1381767"/>
            <a:fld id="{A23720DD-5B6D-40BF-8493-A6B52D484E6B}" type="datetimeFigureOut">
              <a:rPr lang="tr-TR" smtClean="0">
                <a:solidFill>
                  <a:prstClr val="black">
                    <a:tint val="75000"/>
                  </a:prstClr>
                </a:solidFill>
              </a:rPr>
              <a:pPr defTabSz="1381767"/>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2" y="7945444"/>
            <a:ext cx="4826000" cy="456404"/>
          </a:xfrm>
          <a:prstGeom prst="rect">
            <a:avLst/>
          </a:prstGeom>
        </p:spPr>
        <p:txBody>
          <a:bodyPr vert="horz" lIns="138177" tIns="69088" rIns="138177" bIns="69088" rtlCol="0" anchor="ctr"/>
          <a:lstStyle>
            <a:lvl1pPr algn="ctr">
              <a:defRPr sz="1800">
                <a:solidFill>
                  <a:schemeClr val="tx1">
                    <a:tint val="75000"/>
                  </a:schemeClr>
                </a:solidFill>
              </a:defRPr>
            </a:lvl1pPr>
          </a:lstStyle>
          <a:p>
            <a:pPr defTabSz="1381767"/>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4"/>
            <a:ext cx="3556000" cy="456404"/>
          </a:xfrm>
          <a:prstGeom prst="rect">
            <a:avLst/>
          </a:prstGeom>
        </p:spPr>
        <p:txBody>
          <a:bodyPr vert="horz" lIns="138177" tIns="69088" rIns="138177" bIns="69088" rtlCol="0" anchor="ctr"/>
          <a:lstStyle>
            <a:lvl1pPr algn="r">
              <a:defRPr sz="1800">
                <a:solidFill>
                  <a:schemeClr val="tx1">
                    <a:tint val="75000"/>
                  </a:schemeClr>
                </a:solidFill>
              </a:defRPr>
            </a:lvl1pPr>
          </a:lstStyle>
          <a:p>
            <a:pPr defTabSz="1381767"/>
            <a:fld id="{F302176B-0E47-46AC-8F43-DAB4B8A37D06}" type="slidenum">
              <a:rPr lang="tr-TR" smtClean="0">
                <a:solidFill>
                  <a:prstClr val="black">
                    <a:tint val="75000"/>
                  </a:prstClr>
                </a:solidFill>
              </a:rPr>
              <a:pPr defTabSz="1381767"/>
              <a:t>‹#›</a:t>
            </a:fld>
            <a:endParaRPr lang="tr-TR">
              <a:solidFill>
                <a:prstClr val="black">
                  <a:tint val="75000"/>
                </a:prstClr>
              </a:solidFill>
            </a:endParaRPr>
          </a:p>
        </p:txBody>
      </p:sp>
    </p:spTree>
    <p:extLst>
      <p:ext uri="{BB962C8B-B14F-4D97-AF65-F5344CB8AC3E}">
        <p14:creationId xmlns:p14="http://schemas.microsoft.com/office/powerpoint/2010/main" val="3868615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81767" rtl="0" eaLnBrk="1" latinLnBrk="0" hangingPunct="1">
        <a:spcBef>
          <a:spcPct val="0"/>
        </a:spcBef>
        <a:buNone/>
        <a:defRPr sz="6700" kern="1200">
          <a:solidFill>
            <a:schemeClr val="tx1"/>
          </a:solidFill>
          <a:latin typeface="+mj-lt"/>
          <a:ea typeface="+mj-ea"/>
          <a:cs typeface="+mj-cs"/>
        </a:defRPr>
      </a:lvl1pPr>
    </p:titleStyle>
    <p:bodyStyle>
      <a:lvl1pPr marL="518162" indent="-518162" algn="l" defTabSz="1381767"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2686" indent="-431803" algn="l" defTabSz="1381767"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211" indent="-345441" algn="l" defTabSz="1381767"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8094"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897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9861"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0747"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1628"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2513" indent="-345441" algn="l" defTabSz="138176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1767" rtl="0" eaLnBrk="1" latinLnBrk="0" hangingPunct="1">
        <a:defRPr sz="2700" kern="1200">
          <a:solidFill>
            <a:schemeClr val="tx1"/>
          </a:solidFill>
          <a:latin typeface="+mn-lt"/>
          <a:ea typeface="+mn-ea"/>
          <a:cs typeface="+mn-cs"/>
        </a:defRPr>
      </a:lvl1pPr>
      <a:lvl2pPr marL="690884" algn="l" defTabSz="1381767" rtl="0" eaLnBrk="1" latinLnBrk="0" hangingPunct="1">
        <a:defRPr sz="2700" kern="1200">
          <a:solidFill>
            <a:schemeClr val="tx1"/>
          </a:solidFill>
          <a:latin typeface="+mn-lt"/>
          <a:ea typeface="+mn-ea"/>
          <a:cs typeface="+mn-cs"/>
        </a:defRPr>
      </a:lvl2pPr>
      <a:lvl3pPr marL="1381767" algn="l" defTabSz="1381767" rtl="0" eaLnBrk="1" latinLnBrk="0" hangingPunct="1">
        <a:defRPr sz="2700" kern="1200">
          <a:solidFill>
            <a:schemeClr val="tx1"/>
          </a:solidFill>
          <a:latin typeface="+mn-lt"/>
          <a:ea typeface="+mn-ea"/>
          <a:cs typeface="+mn-cs"/>
        </a:defRPr>
      </a:lvl3pPr>
      <a:lvl4pPr marL="2072653" algn="l" defTabSz="1381767" rtl="0" eaLnBrk="1" latinLnBrk="0" hangingPunct="1">
        <a:defRPr sz="2700" kern="1200">
          <a:solidFill>
            <a:schemeClr val="tx1"/>
          </a:solidFill>
          <a:latin typeface="+mn-lt"/>
          <a:ea typeface="+mn-ea"/>
          <a:cs typeface="+mn-cs"/>
        </a:defRPr>
      </a:lvl4pPr>
      <a:lvl5pPr marL="2763534" algn="l" defTabSz="1381767" rtl="0" eaLnBrk="1" latinLnBrk="0" hangingPunct="1">
        <a:defRPr sz="2700" kern="1200">
          <a:solidFill>
            <a:schemeClr val="tx1"/>
          </a:solidFill>
          <a:latin typeface="+mn-lt"/>
          <a:ea typeface="+mn-ea"/>
          <a:cs typeface="+mn-cs"/>
        </a:defRPr>
      </a:lvl5pPr>
      <a:lvl6pPr marL="3454419" algn="l" defTabSz="1381767" rtl="0" eaLnBrk="1" latinLnBrk="0" hangingPunct="1">
        <a:defRPr sz="2700" kern="1200">
          <a:solidFill>
            <a:schemeClr val="tx1"/>
          </a:solidFill>
          <a:latin typeface="+mn-lt"/>
          <a:ea typeface="+mn-ea"/>
          <a:cs typeface="+mn-cs"/>
        </a:defRPr>
      </a:lvl6pPr>
      <a:lvl7pPr marL="4145303" algn="l" defTabSz="1381767" rtl="0" eaLnBrk="1" latinLnBrk="0" hangingPunct="1">
        <a:defRPr sz="2700" kern="1200">
          <a:solidFill>
            <a:schemeClr val="tx1"/>
          </a:solidFill>
          <a:latin typeface="+mn-lt"/>
          <a:ea typeface="+mn-ea"/>
          <a:cs typeface="+mn-cs"/>
        </a:defRPr>
      </a:lvl7pPr>
      <a:lvl8pPr marL="4836187" algn="l" defTabSz="1381767" rtl="0" eaLnBrk="1" latinLnBrk="0" hangingPunct="1">
        <a:defRPr sz="2700" kern="1200">
          <a:solidFill>
            <a:schemeClr val="tx1"/>
          </a:solidFill>
          <a:latin typeface="+mn-lt"/>
          <a:ea typeface="+mn-ea"/>
          <a:cs typeface="+mn-cs"/>
        </a:defRPr>
      </a:lvl8pPr>
      <a:lvl9pPr marL="5527069" algn="l" defTabSz="138176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44269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64103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632375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74439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74439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762011" y="343299"/>
            <a:ext cx="13716001" cy="1428751"/>
          </a:xfrm>
          <a:prstGeom prst="rect">
            <a:avLst/>
          </a:prstGeom>
        </p:spPr>
        <p:txBody>
          <a:bodyPr vert="horz" lIns="138230" tIns="69115" rIns="138230" bIns="69115" rtlCol="0" anchor="ctr">
            <a:normAutofit/>
          </a:bodyPr>
          <a:lstStyle/>
          <a:p>
            <a:r>
              <a:rPr lang="tr-TR"/>
              <a:t>Asıl başlık stili için tıklatın</a:t>
            </a:r>
          </a:p>
        </p:txBody>
      </p:sp>
      <p:sp>
        <p:nvSpPr>
          <p:cNvPr id="3" name="2 Metin Yer Tutucusu"/>
          <p:cNvSpPr>
            <a:spLocks noGrp="1"/>
          </p:cNvSpPr>
          <p:nvPr>
            <p:ph type="body" idx="1"/>
          </p:nvPr>
        </p:nvSpPr>
        <p:spPr>
          <a:xfrm>
            <a:off x="762011" y="2000251"/>
            <a:ext cx="13716001" cy="5657452"/>
          </a:xfrm>
          <a:prstGeom prst="rect">
            <a:avLst/>
          </a:prstGeom>
        </p:spPr>
        <p:txBody>
          <a:bodyPr vert="horz" lIns="138230" tIns="69115" rIns="138230" bIns="691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762001" y="7945442"/>
            <a:ext cx="3556000" cy="456404"/>
          </a:xfrm>
          <a:prstGeom prst="rect">
            <a:avLst/>
          </a:prstGeom>
        </p:spPr>
        <p:txBody>
          <a:bodyPr vert="horz" lIns="138230" tIns="69115" rIns="138230" bIns="69115" rtlCol="0" anchor="ctr"/>
          <a:lstStyle>
            <a:lvl1pPr algn="l">
              <a:defRPr sz="1800">
                <a:solidFill>
                  <a:schemeClr val="tx1">
                    <a:tint val="75000"/>
                  </a:schemeClr>
                </a:solidFill>
              </a:defRPr>
            </a:lvl1pPr>
          </a:lstStyle>
          <a:p>
            <a:fld id="{A23720DD-5B6D-40BF-8493-A6B52D484E6B}" type="datetimeFigureOut">
              <a:rPr lang="tr-TR" smtClean="0">
                <a:solidFill>
                  <a:prstClr val="black">
                    <a:tint val="75000"/>
                  </a:prstClr>
                </a:solidFill>
              </a:rPr>
              <a:pPr/>
              <a:t>30.12.2020</a:t>
            </a:fld>
            <a:endParaRPr lang="tr-TR">
              <a:solidFill>
                <a:prstClr val="black">
                  <a:tint val="75000"/>
                </a:prstClr>
              </a:solidFill>
            </a:endParaRPr>
          </a:p>
        </p:txBody>
      </p:sp>
      <p:sp>
        <p:nvSpPr>
          <p:cNvPr id="5" name="4 Altbilgi Yer Tutucusu"/>
          <p:cNvSpPr>
            <a:spLocks noGrp="1"/>
          </p:cNvSpPr>
          <p:nvPr>
            <p:ph type="ftr" sz="quarter" idx="3"/>
          </p:nvPr>
        </p:nvSpPr>
        <p:spPr>
          <a:xfrm>
            <a:off x="5207001" y="7945442"/>
            <a:ext cx="4826000" cy="456404"/>
          </a:xfrm>
          <a:prstGeom prst="rect">
            <a:avLst/>
          </a:prstGeom>
        </p:spPr>
        <p:txBody>
          <a:bodyPr vert="horz" lIns="138230" tIns="69115" rIns="138230" bIns="69115" rtlCol="0" anchor="ctr"/>
          <a:lstStyle>
            <a:lvl1pPr algn="ctr">
              <a:defRPr sz="18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10922000" y="7945442"/>
            <a:ext cx="3556000" cy="456404"/>
          </a:xfrm>
          <a:prstGeom prst="rect">
            <a:avLst/>
          </a:prstGeom>
        </p:spPr>
        <p:txBody>
          <a:bodyPr vert="horz" lIns="138230" tIns="69115" rIns="138230" bIns="69115" rtlCol="0" anchor="ctr"/>
          <a:lstStyle>
            <a:lvl1pPr algn="r">
              <a:defRPr sz="18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74439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1382298" rtl="0" eaLnBrk="1" latinLnBrk="0" hangingPunct="1">
        <a:spcBef>
          <a:spcPct val="0"/>
        </a:spcBef>
        <a:buNone/>
        <a:defRPr sz="6700" kern="1200">
          <a:solidFill>
            <a:schemeClr val="tx1"/>
          </a:solidFill>
          <a:latin typeface="+mj-lt"/>
          <a:ea typeface="+mj-ea"/>
          <a:cs typeface="+mj-cs"/>
        </a:defRPr>
      </a:lvl1pPr>
    </p:titleStyle>
    <p:bodyStyle>
      <a:lvl1pPr marL="518362" indent="-518362" algn="l" defTabSz="1382298"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3118" indent="-431968" algn="l" defTabSz="1382298"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27873" indent="-345575" algn="l" defTabSz="1382298"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902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10172"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801321"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92470"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8361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74769" indent="-345575" algn="l" defTabSz="1382298"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tr-TR"/>
      </a:defPPr>
      <a:lvl1pPr marL="0" algn="l" defTabSz="1382298" rtl="0" eaLnBrk="1" latinLnBrk="0" hangingPunct="1">
        <a:defRPr sz="2700" kern="1200">
          <a:solidFill>
            <a:schemeClr val="tx1"/>
          </a:solidFill>
          <a:latin typeface="+mn-lt"/>
          <a:ea typeface="+mn-ea"/>
          <a:cs typeface="+mn-cs"/>
        </a:defRPr>
      </a:lvl1pPr>
      <a:lvl2pPr marL="691149" algn="l" defTabSz="1382298" rtl="0" eaLnBrk="1" latinLnBrk="0" hangingPunct="1">
        <a:defRPr sz="2700" kern="1200">
          <a:solidFill>
            <a:schemeClr val="tx1"/>
          </a:solidFill>
          <a:latin typeface="+mn-lt"/>
          <a:ea typeface="+mn-ea"/>
          <a:cs typeface="+mn-cs"/>
        </a:defRPr>
      </a:lvl2pPr>
      <a:lvl3pPr marL="1382298" algn="l" defTabSz="1382298" rtl="0" eaLnBrk="1" latinLnBrk="0" hangingPunct="1">
        <a:defRPr sz="2700" kern="1200">
          <a:solidFill>
            <a:schemeClr val="tx1"/>
          </a:solidFill>
          <a:latin typeface="+mn-lt"/>
          <a:ea typeface="+mn-ea"/>
          <a:cs typeface="+mn-cs"/>
        </a:defRPr>
      </a:lvl3pPr>
      <a:lvl4pPr marL="2073448" algn="l" defTabSz="1382298" rtl="0" eaLnBrk="1" latinLnBrk="0" hangingPunct="1">
        <a:defRPr sz="2700" kern="1200">
          <a:solidFill>
            <a:schemeClr val="tx1"/>
          </a:solidFill>
          <a:latin typeface="+mn-lt"/>
          <a:ea typeface="+mn-ea"/>
          <a:cs typeface="+mn-cs"/>
        </a:defRPr>
      </a:lvl4pPr>
      <a:lvl5pPr marL="2764597" algn="l" defTabSz="1382298" rtl="0" eaLnBrk="1" latinLnBrk="0" hangingPunct="1">
        <a:defRPr sz="2700" kern="1200">
          <a:solidFill>
            <a:schemeClr val="tx1"/>
          </a:solidFill>
          <a:latin typeface="+mn-lt"/>
          <a:ea typeface="+mn-ea"/>
          <a:cs typeface="+mn-cs"/>
        </a:defRPr>
      </a:lvl5pPr>
      <a:lvl6pPr marL="3455746" algn="l" defTabSz="1382298" rtl="0" eaLnBrk="1" latinLnBrk="0" hangingPunct="1">
        <a:defRPr sz="2700" kern="1200">
          <a:solidFill>
            <a:schemeClr val="tx1"/>
          </a:solidFill>
          <a:latin typeface="+mn-lt"/>
          <a:ea typeface="+mn-ea"/>
          <a:cs typeface="+mn-cs"/>
        </a:defRPr>
      </a:lvl6pPr>
      <a:lvl7pPr marL="4146895" algn="l" defTabSz="1382298" rtl="0" eaLnBrk="1" latinLnBrk="0" hangingPunct="1">
        <a:defRPr sz="2700" kern="1200">
          <a:solidFill>
            <a:schemeClr val="tx1"/>
          </a:solidFill>
          <a:latin typeface="+mn-lt"/>
          <a:ea typeface="+mn-ea"/>
          <a:cs typeface="+mn-cs"/>
        </a:defRPr>
      </a:lvl7pPr>
      <a:lvl8pPr marL="4838045" algn="l" defTabSz="1382298" rtl="0" eaLnBrk="1" latinLnBrk="0" hangingPunct="1">
        <a:defRPr sz="2700" kern="1200">
          <a:solidFill>
            <a:schemeClr val="tx1"/>
          </a:solidFill>
          <a:latin typeface="+mn-lt"/>
          <a:ea typeface="+mn-ea"/>
          <a:cs typeface="+mn-cs"/>
        </a:defRPr>
      </a:lvl8pPr>
      <a:lvl9pPr marL="5529194" algn="l" defTabSz="138229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Documents and Settings\Administrator\Desktop\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31"/>
            <a:ext cx="15240000" cy="863239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49685" y="109786"/>
            <a:ext cx="14299107" cy="209288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3000" b="1" cap="none" spc="0" dirty="0">
                <a:ln w="11430">
                  <a:noFill/>
                </a:ln>
                <a:solidFill>
                  <a:srgbClr val="FFFFFF"/>
                </a:solidFill>
                <a:effectLst>
                  <a:glow rad="114300">
                    <a:srgbClr val="00FF00">
                      <a:alpha val="83000"/>
                    </a:srgbClr>
                  </a:glow>
                  <a:outerShdw blurRad="50800" dist="39000" dir="5460000" algn="tl">
                    <a:srgbClr val="000000">
                      <a:alpha val="38000"/>
                    </a:srgbClr>
                  </a:outerShdw>
                </a:effectLst>
              </a:rPr>
              <a:t>NÜFUS PİRAMİTLERİ</a:t>
            </a:r>
          </a:p>
        </p:txBody>
      </p:sp>
      <p:sp>
        <p:nvSpPr>
          <p:cNvPr id="6" name="Metin kutusu 5">
            <a:extLst>
              <a:ext uri="{FF2B5EF4-FFF2-40B4-BE49-F238E27FC236}">
                <a16:creationId xmlns:a16="http://schemas.microsoft.com/office/drawing/2014/main" id="{6D0B18A2-CA09-4CEE-9AF4-D704F314C20E}"/>
              </a:ext>
            </a:extLst>
          </p:cNvPr>
          <p:cNvSpPr txBox="1"/>
          <p:nvPr/>
        </p:nvSpPr>
        <p:spPr>
          <a:xfrm>
            <a:off x="5387752" y="1983735"/>
            <a:ext cx="4464496" cy="646331"/>
          </a:xfrm>
          <a:prstGeom prst="rect">
            <a:avLst/>
          </a:prstGeom>
          <a:noFill/>
        </p:spPr>
        <p:txBody>
          <a:bodyPr wrap="square" rtlCol="0">
            <a:spAutoFit/>
          </a:bodyPr>
          <a:lstStyle/>
          <a:p>
            <a:pPr algn="ctr"/>
            <a:r>
              <a:rPr lang="tr-TR" sz="3600" b="1" dirty="0">
                <a:solidFill>
                  <a:srgbClr val="CC6600"/>
                </a:solidFill>
                <a:effectLst>
                  <a:glow rad="241300">
                    <a:schemeClr val="bg1"/>
                  </a:glow>
                </a:effectLst>
              </a:rPr>
              <a:t>cografyahocasi.com</a:t>
            </a:r>
          </a:p>
        </p:txBody>
      </p:sp>
    </p:spTree>
    <p:extLst>
      <p:ext uri="{BB962C8B-B14F-4D97-AF65-F5344CB8AC3E}">
        <p14:creationId xmlns:p14="http://schemas.microsoft.com/office/powerpoint/2010/main" val="5230288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600"/>
                                  </p:stCondLst>
                                  <p:childTnLst>
                                    <p:animRot by="120000">
                                      <p:cBhvr>
                                        <p:cTn id="6" dur="120" fill="hold">
                                          <p:stCondLst>
                                            <p:cond delay="0"/>
                                          </p:stCondLst>
                                        </p:cTn>
                                        <p:tgtEl>
                                          <p:spTgt spid="6"/>
                                        </p:tgtEl>
                                        <p:attrNameLst>
                                          <p:attrName>r</p:attrName>
                                        </p:attrNameLst>
                                      </p:cBhvr>
                                    </p:animRot>
                                    <p:animRot by="-240000">
                                      <p:cBhvr>
                                        <p:cTn id="7" dur="240" fill="hold">
                                          <p:stCondLst>
                                            <p:cond delay="240"/>
                                          </p:stCondLst>
                                        </p:cTn>
                                        <p:tgtEl>
                                          <p:spTgt spid="6"/>
                                        </p:tgtEl>
                                        <p:attrNameLst>
                                          <p:attrName>r</p:attrName>
                                        </p:attrNameLst>
                                      </p:cBhvr>
                                    </p:animRot>
                                    <p:animRot by="240000">
                                      <p:cBhvr>
                                        <p:cTn id="8" dur="240" fill="hold">
                                          <p:stCondLst>
                                            <p:cond delay="480"/>
                                          </p:stCondLst>
                                        </p:cTn>
                                        <p:tgtEl>
                                          <p:spTgt spid="6"/>
                                        </p:tgtEl>
                                        <p:attrNameLst>
                                          <p:attrName>r</p:attrName>
                                        </p:attrNameLst>
                                      </p:cBhvr>
                                    </p:animRot>
                                    <p:animRot by="-240000">
                                      <p:cBhvr>
                                        <p:cTn id="9" dur="240" fill="hold">
                                          <p:stCondLst>
                                            <p:cond delay="720"/>
                                          </p:stCondLst>
                                        </p:cTn>
                                        <p:tgtEl>
                                          <p:spTgt spid="6"/>
                                        </p:tgtEl>
                                        <p:attrNameLst>
                                          <p:attrName>r</p:attrName>
                                        </p:attrNameLst>
                                      </p:cBhvr>
                                    </p:animRot>
                                    <p:animRot by="120000">
                                      <p:cBhvr>
                                        <p:cTn id="10" dur="240" fill="hold">
                                          <p:stCondLst>
                                            <p:cond delay="96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kış Çizelgesi: Sonlandırıcı 1"/>
          <p:cNvSpPr/>
          <p:nvPr/>
        </p:nvSpPr>
        <p:spPr>
          <a:xfrm>
            <a:off x="1859360" y="299447"/>
            <a:ext cx="11521280" cy="1250499"/>
          </a:xfrm>
          <a:prstGeom prst="flowChartTerminator">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200" b="1" dirty="0"/>
              <a:t>Düzgün Üçgen Şeklindeki Piramit</a:t>
            </a:r>
          </a:p>
        </p:txBody>
      </p:sp>
      <p:pic>
        <p:nvPicPr>
          <p:cNvPr id="5122" name="Picture 2" descr="C:\Documents and Settings\Administrator\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909986"/>
            <a:ext cx="7445805" cy="6446490"/>
          </a:xfrm>
          <a:prstGeom prst="rect">
            <a:avLst/>
          </a:prstGeom>
          <a:noFill/>
          <a:extLst>
            <a:ext uri="{909E8E84-426E-40DD-AFC4-6F175D3DCCD1}">
              <a14:hiddenFill xmlns:a14="http://schemas.microsoft.com/office/drawing/2010/main">
                <a:solidFill>
                  <a:srgbClr val="FFFFFF"/>
                </a:solidFill>
              </a14:hiddenFill>
            </a:ext>
          </a:extLst>
        </p:spPr>
      </p:pic>
      <p:sp>
        <p:nvSpPr>
          <p:cNvPr id="5" name="Sağ Ok 4"/>
          <p:cNvSpPr/>
          <p:nvPr/>
        </p:nvSpPr>
        <p:spPr>
          <a:xfrm>
            <a:off x="419200" y="7531402"/>
            <a:ext cx="792088" cy="57127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1211288" y="7548676"/>
            <a:ext cx="6336704" cy="553998"/>
          </a:xfrm>
          <a:prstGeom prst="rect">
            <a:avLst/>
          </a:prstGeom>
          <a:noFill/>
        </p:spPr>
        <p:txBody>
          <a:bodyPr wrap="square" rtlCol="0">
            <a:spAutoFit/>
          </a:bodyPr>
          <a:lstStyle/>
          <a:p>
            <a:r>
              <a:rPr lang="tr-TR" sz="3000" b="1" dirty="0">
                <a:solidFill>
                  <a:srgbClr val="FF0000"/>
                </a:solidFill>
              </a:rPr>
              <a:t>Örnek: </a:t>
            </a:r>
            <a:r>
              <a:rPr lang="tr-TR" sz="3000" b="1" dirty="0">
                <a:solidFill>
                  <a:srgbClr val="CC0099"/>
                </a:solidFill>
              </a:rPr>
              <a:t>Bolivya, Filipinler,  Hindistan</a:t>
            </a:r>
          </a:p>
        </p:txBody>
      </p:sp>
      <p:sp>
        <p:nvSpPr>
          <p:cNvPr id="8" name="Metin kutusu 7"/>
          <p:cNvSpPr txBox="1"/>
          <p:nvPr/>
        </p:nvSpPr>
        <p:spPr>
          <a:xfrm>
            <a:off x="131168" y="2789029"/>
            <a:ext cx="7416824" cy="4593565"/>
          </a:xfrm>
          <a:prstGeom prst="rect">
            <a:avLst/>
          </a:prstGeom>
          <a:noFill/>
        </p:spPr>
        <p:txBody>
          <a:bodyPr wrap="square" rtlCol="0">
            <a:spAutoFit/>
          </a:bodyPr>
          <a:lstStyle/>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İkizkenar üçgen piramidi de denir.</a:t>
            </a:r>
            <a:r>
              <a:rPr lang="tr-TR" sz="2800" b="1" dirty="0">
                <a:solidFill>
                  <a:srgbClr val="FF0000"/>
                </a:solidFill>
              </a:rPr>
              <a:t> </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Doğum oranlarının yüksek olmasına karşılık ölüm oranlarının azalmaya başladığı ülkelere ait nüfus piramididir.</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Doğum oranları yüksek olduğu için piramidin alt kısmı geniştir.</a:t>
            </a:r>
            <a:r>
              <a:rPr lang="tr-TR" sz="2800" b="1" dirty="0">
                <a:solidFill>
                  <a:srgbClr val="FF0000"/>
                </a:solidFill>
              </a:rPr>
              <a:t> </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Bu tür ülkelerde nüfus artış hızı yüksektir.</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Sağlık koşullarının düzelmeye başlamasıyla ölüm oranları azalmıştır.</a:t>
            </a:r>
            <a:endParaRPr lang="tr-TR" sz="2800" b="1" dirty="0">
              <a:solidFill>
                <a:srgbClr val="FF0000"/>
              </a:solidFill>
            </a:endParaRP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C:\Documents and Settings\Administrator\Desktop\ashakajharnaEngagement-(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99792" cy="85725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71003" y="109786"/>
            <a:ext cx="5902771" cy="1323439"/>
          </a:xfrm>
          <a:prstGeom prst="rect">
            <a:avLst/>
          </a:prstGeom>
          <a:noFill/>
        </p:spPr>
        <p:txBody>
          <a:bodyPr wrap="square" lIns="91440" tIns="45720" rIns="91440" bIns="45720">
            <a:spAutoFit/>
          </a:bodyPr>
          <a:lstStyle/>
          <a:p>
            <a:pPr algn="ctr"/>
            <a:r>
              <a:rPr lang="tr-TR" sz="8000" b="1" spc="50" dirty="0">
                <a:ln w="12700" cmpd="sng">
                  <a:noFill/>
                  <a:prstDash val="solid"/>
                </a:ln>
                <a:solidFill>
                  <a:prstClr val="white"/>
                </a:solidFill>
                <a:effectLst>
                  <a:glow rad="254000">
                    <a:srgbClr val="FF3399"/>
                  </a:glow>
                </a:effectLst>
              </a:rPr>
              <a:t>HİNDİSTAN</a:t>
            </a:r>
          </a:p>
        </p:txBody>
      </p:sp>
      <p:pic>
        <p:nvPicPr>
          <p:cNvPr id="5123" name="Picture 3" descr="C:\Documents and Settings\Administrator\Desktop\lo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1042" y="-34230"/>
            <a:ext cx="4113813"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7874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kış Çizelgesi: Sonlandırıcı 1"/>
          <p:cNvSpPr/>
          <p:nvPr/>
        </p:nvSpPr>
        <p:spPr>
          <a:xfrm>
            <a:off x="1859360" y="299447"/>
            <a:ext cx="11521280" cy="1250499"/>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a:t>Asimetrik Nüfus Piramidi</a:t>
            </a:r>
          </a:p>
        </p:txBody>
      </p:sp>
      <p:pic>
        <p:nvPicPr>
          <p:cNvPr id="6146" name="Picture 2" descr="C:\Documents and Settings\Administrator\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912" y="2126010"/>
            <a:ext cx="8352928" cy="6199634"/>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419200" y="7310586"/>
            <a:ext cx="792088" cy="57127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211288" y="7327860"/>
            <a:ext cx="6336704" cy="553998"/>
          </a:xfrm>
          <a:prstGeom prst="rect">
            <a:avLst/>
          </a:prstGeom>
          <a:noFill/>
        </p:spPr>
        <p:txBody>
          <a:bodyPr wrap="square" rtlCol="0">
            <a:spAutoFit/>
          </a:bodyPr>
          <a:lstStyle/>
          <a:p>
            <a:r>
              <a:rPr lang="tr-TR" sz="3000" b="1" dirty="0">
                <a:solidFill>
                  <a:srgbClr val="FF0000"/>
                </a:solidFill>
              </a:rPr>
              <a:t>Örnek: </a:t>
            </a:r>
            <a:r>
              <a:rPr lang="tr-TR" sz="3000" b="1" dirty="0">
                <a:solidFill>
                  <a:srgbClr val="CC0099"/>
                </a:solidFill>
              </a:rPr>
              <a:t>Bangladeş, Çin, Brezilya</a:t>
            </a:r>
          </a:p>
        </p:txBody>
      </p:sp>
      <p:sp>
        <p:nvSpPr>
          <p:cNvPr id="6" name="Metin kutusu 5"/>
          <p:cNvSpPr txBox="1"/>
          <p:nvPr/>
        </p:nvSpPr>
        <p:spPr>
          <a:xfrm>
            <a:off x="131168" y="3001134"/>
            <a:ext cx="6552728" cy="4093428"/>
          </a:xfrm>
          <a:prstGeom prst="rect">
            <a:avLst/>
          </a:prstGeom>
          <a:noFill/>
        </p:spPr>
        <p:txBody>
          <a:bodyPr wrap="square" rtlCol="0">
            <a:spAutoFit/>
          </a:bodyPr>
          <a:lstStyle/>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Doğum oranında ciddi bir düşüşün görüldüğü ülkelere ait piramittir.</a:t>
            </a:r>
            <a:r>
              <a:rPr lang="tr-TR" sz="2800" b="1" dirty="0">
                <a:solidFill>
                  <a:srgbClr val="FF0000"/>
                </a:solidFill>
              </a:rPr>
              <a:t> </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Piramidin taban kısmına bakıldığında doğum oranlarının hızla düştüğü ve nüfus artış hızının azaldığı görülür.</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Bu durum, ülkelerin gelişmişlik seviyesinin yükselmeye başladığının göstergesidir.</a:t>
            </a:r>
            <a:endParaRPr lang="tr-TR" sz="2800" b="1" dirty="0">
              <a:solidFill>
                <a:srgbClr val="FF0000"/>
              </a:solidFill>
            </a:endParaRP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Documents and Settings\Administrator\Desktop\people-crowd-famous-wangfujing-snack-street-shutterstock_157021067-editorial-only-test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8" y="-565155"/>
            <a:ext cx="15270088" cy="913765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31168" y="196310"/>
            <a:ext cx="1996059" cy="1569660"/>
          </a:xfrm>
          <a:prstGeom prst="rect">
            <a:avLst/>
          </a:prstGeom>
          <a:noFill/>
        </p:spPr>
        <p:txBody>
          <a:bodyPr wrap="none" lIns="91440" tIns="45720" rIns="91440" bIns="45720">
            <a:spAutoFit/>
          </a:bodyPr>
          <a:lstStyle/>
          <a:p>
            <a:pPr algn="ctr"/>
            <a:r>
              <a:rPr lang="tr-TR" sz="9600" b="1" spc="50" dirty="0">
                <a:ln w="12700" cmpd="sng">
                  <a:noFill/>
                  <a:prstDash val="solid"/>
                </a:ln>
                <a:solidFill>
                  <a:prstClr val="white"/>
                </a:solidFill>
                <a:effectLst>
                  <a:glow rad="254000">
                    <a:srgbClr val="FF0000"/>
                  </a:glow>
                </a:effectLst>
              </a:rPr>
              <a:t>ÇİN</a:t>
            </a:r>
          </a:p>
        </p:txBody>
      </p:sp>
      <p:pic>
        <p:nvPicPr>
          <p:cNvPr id="6147" name="Picture 3" descr="C:\Documents and Settings\Administrator\Desktop\map-of-chi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8140" y="-106238"/>
            <a:ext cx="4216716"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4026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kış Çizelgesi: Sonlandırıcı 1"/>
          <p:cNvSpPr/>
          <p:nvPr/>
        </p:nvSpPr>
        <p:spPr>
          <a:xfrm>
            <a:off x="1859360" y="299447"/>
            <a:ext cx="11521280" cy="1250499"/>
          </a:xfrm>
          <a:prstGeom prst="flowChartTerminator">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a:t>Arı Kovanı Nüfus Piramidi</a:t>
            </a:r>
          </a:p>
        </p:txBody>
      </p:sp>
      <p:pic>
        <p:nvPicPr>
          <p:cNvPr id="7170" name="Picture 2" descr="C:\Documents and Settings\Administrator\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960" y="1984573"/>
            <a:ext cx="7961759" cy="6334125"/>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419200" y="6878538"/>
            <a:ext cx="792088" cy="57127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211288" y="6895812"/>
            <a:ext cx="6336704" cy="1015663"/>
          </a:xfrm>
          <a:prstGeom prst="rect">
            <a:avLst/>
          </a:prstGeom>
          <a:noFill/>
        </p:spPr>
        <p:txBody>
          <a:bodyPr wrap="square" rtlCol="0">
            <a:spAutoFit/>
          </a:bodyPr>
          <a:lstStyle/>
          <a:p>
            <a:r>
              <a:rPr lang="tr-TR" sz="3000" b="1" dirty="0">
                <a:solidFill>
                  <a:srgbClr val="FF0000"/>
                </a:solidFill>
              </a:rPr>
              <a:t>Örnek: </a:t>
            </a:r>
            <a:r>
              <a:rPr lang="tr-TR" sz="3000" b="1" dirty="0">
                <a:solidFill>
                  <a:srgbClr val="CC0099"/>
                </a:solidFill>
              </a:rPr>
              <a:t>ABD, İngiltere, Almanya, </a:t>
            </a:r>
          </a:p>
          <a:p>
            <a:r>
              <a:rPr lang="tr-TR" sz="3000" b="1" dirty="0">
                <a:solidFill>
                  <a:srgbClr val="CC0099"/>
                </a:solidFill>
              </a:rPr>
              <a:t>              İtalya, İsveç</a:t>
            </a:r>
          </a:p>
        </p:txBody>
      </p:sp>
      <p:sp>
        <p:nvSpPr>
          <p:cNvPr id="6" name="Metin kutusu 5"/>
          <p:cNvSpPr txBox="1"/>
          <p:nvPr/>
        </p:nvSpPr>
        <p:spPr>
          <a:xfrm>
            <a:off x="203176" y="2997215"/>
            <a:ext cx="6840760" cy="3593291"/>
          </a:xfrm>
          <a:prstGeom prst="rect">
            <a:avLst/>
          </a:prstGeom>
          <a:noFill/>
        </p:spPr>
        <p:txBody>
          <a:bodyPr wrap="square" rtlCol="0">
            <a:spAutoFit/>
          </a:bodyPr>
          <a:lstStyle/>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Doğum ve ölüm oranlarının düşük olduğu gelişmiş ülkelere ait nüfus piramididir.</a:t>
            </a:r>
            <a:r>
              <a:rPr lang="tr-TR" sz="2800" b="1" dirty="0">
                <a:solidFill>
                  <a:srgbClr val="FF0000"/>
                </a:solidFill>
              </a:rPr>
              <a:t> </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Düşük doğum oranları nedeniyle piramidin tabanı dardır.</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Bu tür ülkelerde aktif nüfus oranı fazladır. </a:t>
            </a:r>
            <a:endParaRPr lang="tr-TR" sz="2800" b="1" dirty="0">
              <a:solidFill>
                <a:srgbClr val="FF0000"/>
              </a:solidFill>
            </a:endParaRP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Ortalama yaşam süresi uzun ve yaşlı nüfus oranı  fazladır.</a:t>
            </a:r>
          </a:p>
        </p:txBody>
      </p:sp>
    </p:spTree>
    <p:extLst>
      <p:ext uri="{BB962C8B-B14F-4D97-AF65-F5344CB8AC3E}">
        <p14:creationId xmlns:p14="http://schemas.microsoft.com/office/powerpoint/2010/main" val="523028840"/>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descr="C:\Documents and Settings\Administrator\Desktop\usa-soccer-f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536"/>
            <a:ext cx="15240000" cy="991545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31168" y="37778"/>
            <a:ext cx="2416046" cy="1569660"/>
          </a:xfrm>
          <a:prstGeom prst="rect">
            <a:avLst/>
          </a:prstGeom>
          <a:noFill/>
        </p:spPr>
        <p:txBody>
          <a:bodyPr wrap="none" lIns="91440" tIns="45720" rIns="91440" bIns="45720">
            <a:spAutoFit/>
          </a:bodyPr>
          <a:lstStyle/>
          <a:p>
            <a:pPr algn="ctr"/>
            <a:r>
              <a:rPr lang="tr-TR" sz="9600" b="1" spc="50" dirty="0">
                <a:ln w="12700" cmpd="sng">
                  <a:noFill/>
                  <a:prstDash val="solid"/>
                </a:ln>
                <a:solidFill>
                  <a:prstClr val="white"/>
                </a:solidFill>
                <a:effectLst>
                  <a:glow rad="254000">
                    <a:srgbClr val="00B0F0"/>
                  </a:glow>
                </a:effectLst>
              </a:rPr>
              <a:t>ABD</a:t>
            </a:r>
          </a:p>
        </p:txBody>
      </p:sp>
      <p:pic>
        <p:nvPicPr>
          <p:cNvPr id="7172" name="Picture 4" descr="C:\Documents and Settings\Administrator\Desktop\map-of-the-united-states-of-ame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762" y="-42625"/>
            <a:ext cx="4422000" cy="2456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40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kış Çizelgesi: Sonlandırıcı 1"/>
          <p:cNvSpPr/>
          <p:nvPr/>
        </p:nvSpPr>
        <p:spPr>
          <a:xfrm>
            <a:off x="1859360" y="299447"/>
            <a:ext cx="11521280" cy="1250499"/>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a:t>Çan Şeklindeki Nüfus Piramidi</a:t>
            </a:r>
          </a:p>
        </p:txBody>
      </p:sp>
      <p:pic>
        <p:nvPicPr>
          <p:cNvPr id="8194" name="Picture 2" descr="C:\Documents and Settings\Administrato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936" y="1981994"/>
            <a:ext cx="8175501" cy="6353175"/>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491208" y="7243370"/>
            <a:ext cx="792088" cy="57127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283296" y="7260644"/>
            <a:ext cx="6336704" cy="553998"/>
          </a:xfrm>
          <a:prstGeom prst="rect">
            <a:avLst/>
          </a:prstGeom>
          <a:noFill/>
        </p:spPr>
        <p:txBody>
          <a:bodyPr wrap="square" rtlCol="0">
            <a:spAutoFit/>
          </a:bodyPr>
          <a:lstStyle/>
          <a:p>
            <a:r>
              <a:rPr lang="tr-TR" sz="3000" b="1" dirty="0">
                <a:solidFill>
                  <a:srgbClr val="FF0000"/>
                </a:solidFill>
              </a:rPr>
              <a:t>Örnek: </a:t>
            </a:r>
            <a:r>
              <a:rPr lang="tr-TR" sz="3000" b="1" dirty="0">
                <a:solidFill>
                  <a:srgbClr val="CC0099"/>
                </a:solidFill>
              </a:rPr>
              <a:t>Rusya, İrlanda</a:t>
            </a:r>
          </a:p>
        </p:txBody>
      </p:sp>
      <p:sp>
        <p:nvSpPr>
          <p:cNvPr id="6" name="Metin kutusu 5"/>
          <p:cNvSpPr txBox="1"/>
          <p:nvPr/>
        </p:nvSpPr>
        <p:spPr>
          <a:xfrm>
            <a:off x="131168" y="2997215"/>
            <a:ext cx="6840760" cy="4093428"/>
          </a:xfrm>
          <a:prstGeom prst="rect">
            <a:avLst/>
          </a:prstGeom>
          <a:noFill/>
        </p:spPr>
        <p:txBody>
          <a:bodyPr wrap="square" rtlCol="0">
            <a:spAutoFit/>
          </a:bodyPr>
          <a:lstStyle/>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Belirli bir süreçte düşük olan doğum oranlarının sonradan artış gösterdiği ülkelere ait nüfus piramididir.</a:t>
            </a:r>
            <a:r>
              <a:rPr lang="tr-TR" sz="2800" b="1" dirty="0">
                <a:solidFill>
                  <a:srgbClr val="FF0000"/>
                </a:solidFill>
              </a:rPr>
              <a:t> </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Bu nedenle piramidin taban kısmı genişlemeye başlamıştır.</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Piramidin üst kısmının geniş olması ise yaşlı nüfus oranının fazlalığından kaynaklanmaktadır.</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C:\Documents and Settings\Administrator\Desktop\9743224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922972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03176" y="181794"/>
            <a:ext cx="3550524" cy="1569660"/>
          </a:xfrm>
          <a:prstGeom prst="rect">
            <a:avLst/>
          </a:prstGeom>
          <a:noFill/>
        </p:spPr>
        <p:txBody>
          <a:bodyPr wrap="none" lIns="91440" tIns="45720" rIns="91440" bIns="45720">
            <a:spAutoFit/>
          </a:bodyPr>
          <a:lstStyle/>
          <a:p>
            <a:pPr algn="ctr"/>
            <a:r>
              <a:rPr lang="tr-TR" sz="9600" b="1" spc="50" dirty="0">
                <a:ln w="12700" cmpd="sng">
                  <a:noFill/>
                  <a:prstDash val="solid"/>
                </a:ln>
                <a:solidFill>
                  <a:schemeClr val="bg1"/>
                </a:solidFill>
                <a:effectLst>
                  <a:glow rad="254000">
                    <a:srgbClr val="FF6600"/>
                  </a:glow>
                </a:effectLst>
              </a:rPr>
              <a:t>RUSYA</a:t>
            </a:r>
          </a:p>
        </p:txBody>
      </p:sp>
      <p:pic>
        <p:nvPicPr>
          <p:cNvPr id="8195" name="Picture 3" descr="C:\Documents and Settings\Administrator\Desktop\location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230" y="-40413"/>
            <a:ext cx="4369626" cy="2598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4026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Administrato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320" y="0"/>
            <a:ext cx="12241360" cy="857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 y="37778"/>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363416" y="4142234"/>
            <a:ext cx="12673408" cy="1116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400"/>
              </a:lnSpc>
            </a:pPr>
            <a:r>
              <a:rPr lang="tr-TR" sz="3200" b="1" dirty="0">
                <a:solidFill>
                  <a:prstClr val="black"/>
                </a:solidFill>
              </a:rPr>
              <a:t>Buna göre, bu ülkenin nüfus artış hızını gösteren grafik aşağıdakilerden hangisi olabilir?</a:t>
            </a:r>
          </a:p>
        </p:txBody>
      </p:sp>
      <p:sp>
        <p:nvSpPr>
          <p:cNvPr id="4" name="Metin kutusu 3"/>
          <p:cNvSpPr txBox="1"/>
          <p:nvPr/>
        </p:nvSpPr>
        <p:spPr>
          <a:xfrm>
            <a:off x="-1813048" y="1405930"/>
            <a:ext cx="5760640" cy="646331"/>
          </a:xfrm>
          <a:prstGeom prst="rect">
            <a:avLst/>
          </a:prstGeom>
          <a:noFill/>
        </p:spPr>
        <p:txBody>
          <a:bodyPr wrap="square" rtlCol="0">
            <a:spAutoFit/>
          </a:bodyPr>
          <a:lstStyle/>
          <a:p>
            <a:pPr algn="ctr" defTabSz="1381767"/>
            <a:r>
              <a:rPr lang="tr-TR" sz="3600" b="1" dirty="0">
                <a:solidFill>
                  <a:srgbClr val="FF9900"/>
                </a:solidFill>
              </a:rPr>
              <a:t>2009-ÖSS</a:t>
            </a:r>
          </a:p>
        </p:txBody>
      </p:sp>
      <p:pic>
        <p:nvPicPr>
          <p:cNvPr id="1026" name="Picture 2" descr="C:\Documents and Settings\Administrator\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147" y="685850"/>
            <a:ext cx="11050589" cy="318891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507432" y="109786"/>
            <a:ext cx="12241360" cy="507831"/>
          </a:xfrm>
          <a:prstGeom prst="rect">
            <a:avLst/>
          </a:prstGeom>
        </p:spPr>
        <p:txBody>
          <a:bodyPr wrap="square">
            <a:spAutoFit/>
          </a:bodyPr>
          <a:lstStyle/>
          <a:p>
            <a:pPr algn="ctr"/>
            <a:r>
              <a:rPr lang="tr-TR" b="1" dirty="0">
                <a:solidFill>
                  <a:prstClr val="black"/>
                </a:solidFill>
              </a:rPr>
              <a:t>Aşağıda bir ülkenin 1960, 1980 ve 2000 yıllarına ait nüfus piramitleri gösterilmiştir.</a:t>
            </a:r>
          </a:p>
        </p:txBody>
      </p:sp>
      <p:pic>
        <p:nvPicPr>
          <p:cNvPr id="1027" name="Picture 3" descr="C:\Documents and Settings\Administrator\Desktop\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6386" y="5582394"/>
            <a:ext cx="2846462" cy="284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dministrator\Desktop\1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154" y="5582394"/>
            <a:ext cx="5301798" cy="28491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Administrator\Desktop\rr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6751" y="5582395"/>
            <a:ext cx="5297785" cy="2846462"/>
          </a:xfrm>
          <a:prstGeom prst="rect">
            <a:avLst/>
          </a:prstGeom>
          <a:noFill/>
          <a:extLst>
            <a:ext uri="{909E8E84-426E-40DD-AFC4-6F175D3DCCD1}">
              <a14:hiddenFill xmlns:a14="http://schemas.microsoft.com/office/drawing/2010/main">
                <a:solidFill>
                  <a:srgbClr val="FFFFFF"/>
                </a:solidFill>
              </a14:hiddenFill>
            </a:ext>
          </a:extLst>
        </p:spPr>
      </p:pic>
      <p:sp>
        <p:nvSpPr>
          <p:cNvPr id="11" name="Akış Çizelgesi: Bağlayıcı 10"/>
          <p:cNvSpPr/>
          <p:nvPr/>
        </p:nvSpPr>
        <p:spPr>
          <a:xfrm>
            <a:off x="9757543" y="5510386"/>
            <a:ext cx="468000" cy="468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Tree>
    <p:extLst>
      <p:ext uri="{BB962C8B-B14F-4D97-AF65-F5344CB8AC3E}">
        <p14:creationId xmlns:p14="http://schemas.microsoft.com/office/powerpoint/2010/main" val="270930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77">
                                          <p:stCondLst>
                                            <p:cond delay="0"/>
                                          </p:stCondLst>
                                        </p:cTn>
                                        <p:tgtEl>
                                          <p:spTgt spid="11"/>
                                        </p:tgtEl>
                                      </p:cBhvr>
                                    </p:animEffect>
                                    <p:anim calcmode="lin" valueType="num">
                                      <p:cBhvr>
                                        <p:cTn id="8" dur="118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11"/>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11"/>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11"/>
                                        </p:tgtEl>
                                        <p:attrNameLst>
                                          <p:attrName>ppt_y</p:attrName>
                                        </p:attrNameLst>
                                      </p:cBhvr>
                                      <p:tavLst>
                                        <p:tav tm="0" fmla="#ppt_y-sin(pi*$)/81">
                                          <p:val>
                                            <p:fltVal val="0"/>
                                          </p:val>
                                        </p:tav>
                                        <p:tav tm="100000">
                                          <p:val>
                                            <p:fltVal val="1"/>
                                          </p:val>
                                        </p:tav>
                                      </p:tavLst>
                                    </p:anim>
                                    <p:animScale>
                                      <p:cBhvr>
                                        <p:cTn id="13" dur="17">
                                          <p:stCondLst>
                                            <p:cond delay="423"/>
                                          </p:stCondLst>
                                        </p:cTn>
                                        <p:tgtEl>
                                          <p:spTgt spid="11"/>
                                        </p:tgtEl>
                                      </p:cBhvr>
                                      <p:to x="100000" y="60000"/>
                                    </p:animScale>
                                    <p:animScale>
                                      <p:cBhvr>
                                        <p:cTn id="14" dur="108" decel="50000">
                                          <p:stCondLst>
                                            <p:cond delay="439"/>
                                          </p:stCondLst>
                                        </p:cTn>
                                        <p:tgtEl>
                                          <p:spTgt spid="11"/>
                                        </p:tgtEl>
                                      </p:cBhvr>
                                      <p:to x="100000" y="100000"/>
                                    </p:animScale>
                                    <p:animScale>
                                      <p:cBhvr>
                                        <p:cTn id="15" dur="17">
                                          <p:stCondLst>
                                            <p:cond delay="853"/>
                                          </p:stCondLst>
                                        </p:cTn>
                                        <p:tgtEl>
                                          <p:spTgt spid="11"/>
                                        </p:tgtEl>
                                      </p:cBhvr>
                                      <p:to x="100000" y="80000"/>
                                    </p:animScale>
                                    <p:animScale>
                                      <p:cBhvr>
                                        <p:cTn id="16" dur="108" decel="50000">
                                          <p:stCondLst>
                                            <p:cond delay="870"/>
                                          </p:stCondLst>
                                        </p:cTn>
                                        <p:tgtEl>
                                          <p:spTgt spid="11"/>
                                        </p:tgtEl>
                                      </p:cBhvr>
                                      <p:to x="100000" y="100000"/>
                                    </p:animScale>
                                    <p:animScale>
                                      <p:cBhvr>
                                        <p:cTn id="17" dur="17">
                                          <p:stCondLst>
                                            <p:cond delay="1067"/>
                                          </p:stCondLst>
                                        </p:cTn>
                                        <p:tgtEl>
                                          <p:spTgt spid="11"/>
                                        </p:tgtEl>
                                      </p:cBhvr>
                                      <p:to x="100000" y="90000"/>
                                    </p:animScale>
                                    <p:animScale>
                                      <p:cBhvr>
                                        <p:cTn id="18" dur="108" decel="50000">
                                          <p:stCondLst>
                                            <p:cond delay="1084"/>
                                          </p:stCondLst>
                                        </p:cTn>
                                        <p:tgtEl>
                                          <p:spTgt spid="11"/>
                                        </p:tgtEl>
                                      </p:cBhvr>
                                      <p:to x="100000" y="100000"/>
                                    </p:animScale>
                                    <p:animScale>
                                      <p:cBhvr>
                                        <p:cTn id="19" dur="17">
                                          <p:stCondLst>
                                            <p:cond delay="1175"/>
                                          </p:stCondLst>
                                        </p:cTn>
                                        <p:tgtEl>
                                          <p:spTgt spid="11"/>
                                        </p:tgtEl>
                                      </p:cBhvr>
                                      <p:to x="100000" y="95000"/>
                                    </p:animScale>
                                    <p:animScale>
                                      <p:cBhvr>
                                        <p:cTn id="20" dur="108" decel="50000">
                                          <p:stCondLst>
                                            <p:cond delay="1192"/>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519771A-2E60-4157-AACF-5BD7A5B03382}"/>
              </a:ext>
            </a:extLst>
          </p:cNvPr>
          <p:cNvSpPr txBox="1"/>
          <p:nvPr/>
        </p:nvSpPr>
        <p:spPr>
          <a:xfrm>
            <a:off x="4019600" y="325810"/>
            <a:ext cx="12313368" cy="1169551"/>
          </a:xfrm>
          <a:prstGeom prst="rect">
            <a:avLst/>
          </a:prstGeom>
          <a:noFill/>
        </p:spPr>
        <p:txBody>
          <a:bodyPr wrap="square" rtlCol="0">
            <a:spAutoFit/>
          </a:bodyPr>
          <a:lstStyle/>
          <a:p>
            <a:pPr marL="0" marR="0" lvl="0" indent="0" algn="ctr" defTabSz="1381767" rtl="0" eaLnBrk="1" fontAlgn="auto" latinLnBrk="0" hangingPunct="1">
              <a:lnSpc>
                <a:spcPct val="100000"/>
              </a:lnSpc>
              <a:spcBef>
                <a:spcPts val="0"/>
              </a:spcBef>
              <a:spcAft>
                <a:spcPts val="0"/>
              </a:spcAft>
              <a:buClrTx/>
              <a:buSzTx/>
              <a:buFontTx/>
              <a:buNone/>
              <a:tabLst/>
              <a:defRPr/>
            </a:pPr>
            <a:r>
              <a:rPr kumimoji="0" lang="tr-TR" sz="7000" b="1" i="0" u="none" strike="noStrike" kern="1200" cap="none" spc="0" normalizeH="0" baseline="0" noProof="0" dirty="0">
                <a:ln>
                  <a:noFill/>
                </a:ln>
                <a:solidFill>
                  <a:srgbClr val="FFFFCC"/>
                </a:solidFill>
                <a:effectLst>
                  <a:glow rad="330200">
                    <a:srgbClr val="FF0066"/>
                  </a:glow>
                </a:effectLst>
                <a:uLnTx/>
                <a:uFillTx/>
                <a:latin typeface="Calibri"/>
                <a:ea typeface="+mn-ea"/>
                <a:cs typeface="+mn-cs"/>
              </a:rPr>
              <a:t>NELER ÖĞRENECEKSİNİZ</a:t>
            </a:r>
          </a:p>
        </p:txBody>
      </p:sp>
      <p:pic>
        <p:nvPicPr>
          <p:cNvPr id="4" name="Resim 3">
            <a:extLst>
              <a:ext uri="{FF2B5EF4-FFF2-40B4-BE49-F238E27FC236}">
                <a16:creationId xmlns:a16="http://schemas.microsoft.com/office/drawing/2014/main" id="{0B202290-5870-4EBF-89C2-F80B8C9F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824" y="5014737"/>
            <a:ext cx="2306008" cy="2905570"/>
          </a:xfrm>
          <a:prstGeom prst="rect">
            <a:avLst/>
          </a:prstGeom>
        </p:spPr>
      </p:pic>
      <p:sp>
        <p:nvSpPr>
          <p:cNvPr id="7" name="Dikdörtgen 6">
            <a:extLst>
              <a:ext uri="{FF2B5EF4-FFF2-40B4-BE49-F238E27FC236}">
                <a16:creationId xmlns:a16="http://schemas.microsoft.com/office/drawing/2014/main" id="{B4E21F82-D4F2-4B3A-8728-F3417AC18E8C}"/>
              </a:ext>
            </a:extLst>
          </p:cNvPr>
          <p:cNvSpPr/>
          <p:nvPr/>
        </p:nvSpPr>
        <p:spPr>
          <a:xfrm>
            <a:off x="8268072" y="5556460"/>
            <a:ext cx="5470856" cy="2330190"/>
          </a:xfrm>
          <a:prstGeom prst="rect">
            <a:avLst/>
          </a:prstGeom>
        </p:spPr>
        <p:txBody>
          <a:bodyPr wrap="square">
            <a:spAutoFit/>
          </a:bodyPr>
          <a:lstStyle/>
          <a:p>
            <a:pPr lvl="0" algn="just">
              <a:lnSpc>
                <a:spcPts val="4400"/>
              </a:lnSpc>
              <a:defRPr/>
            </a:pPr>
            <a:r>
              <a:rPr kumimoji="0" lang="tr-TR" sz="4000" b="1" i="0" u="none" strike="noStrike" kern="1200" cap="none" spc="0" normalizeH="0" baseline="0" noProof="0" dirty="0">
                <a:ln>
                  <a:noFill/>
                </a:ln>
                <a:solidFill>
                  <a:srgbClr val="FF6600"/>
                </a:solidFill>
                <a:effectLst/>
                <a:uLnTx/>
                <a:uFillTx/>
                <a:latin typeface="Calibri"/>
                <a:ea typeface="+mn-ea"/>
                <a:cs typeface="+mn-cs"/>
              </a:rPr>
              <a:t>Kazanım: </a:t>
            </a:r>
            <a:r>
              <a:rPr lang="tr-TR" sz="3600" b="1" dirty="0">
                <a:solidFill>
                  <a:prstClr val="black"/>
                </a:solidFill>
              </a:rPr>
              <a:t>10.2.4. Nüfus piramitlerinden hareketle nüfusun yapısıyla ilgili çıkarımlarda bulunur.</a:t>
            </a:r>
            <a:endParaRPr kumimoji="0" lang="tr-TR"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Resim 8">
            <a:extLst>
              <a:ext uri="{FF2B5EF4-FFF2-40B4-BE49-F238E27FC236}">
                <a16:creationId xmlns:a16="http://schemas.microsoft.com/office/drawing/2014/main" id="{DCEE9AA7-FFE2-45BC-B880-2B6CBD196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84" y="753857"/>
            <a:ext cx="4824536" cy="6700745"/>
          </a:xfrm>
          <a:prstGeom prst="rect">
            <a:avLst/>
          </a:prstGeom>
        </p:spPr>
      </p:pic>
      <p:sp>
        <p:nvSpPr>
          <p:cNvPr id="10" name="Dikdörtgen 9">
            <a:extLst>
              <a:ext uri="{FF2B5EF4-FFF2-40B4-BE49-F238E27FC236}">
                <a16:creationId xmlns:a16="http://schemas.microsoft.com/office/drawing/2014/main" id="{D01C9A34-52A0-4EAF-AF6F-E7B5212F31C0}"/>
              </a:ext>
            </a:extLst>
          </p:cNvPr>
          <p:cNvSpPr/>
          <p:nvPr/>
        </p:nvSpPr>
        <p:spPr>
          <a:xfrm>
            <a:off x="5802304" y="1981994"/>
            <a:ext cx="8514440" cy="2731134"/>
          </a:xfrm>
          <a:prstGeom prst="rect">
            <a:avLst/>
          </a:prstGeom>
          <a:solidFill>
            <a:srgbClr val="7030A0"/>
          </a:solidFill>
          <a:ln w="57150">
            <a:solidFill>
              <a:srgbClr val="00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just" defTabSz="1381767" rtl="0" eaLnBrk="1" fontAlgn="auto" latinLnBrk="0" hangingPunct="1">
              <a:lnSpc>
                <a:spcPct val="150000"/>
              </a:lnSpc>
              <a:spcBef>
                <a:spcPts val="0"/>
              </a:spcBef>
              <a:spcAft>
                <a:spcPts val="0"/>
              </a:spcAft>
              <a:buClrTx/>
              <a:buSzTx/>
              <a:buFontTx/>
              <a:buNone/>
              <a:tabLst/>
              <a:defRPr/>
            </a:pPr>
            <a:r>
              <a:rPr kumimoji="0" lang="tr-TR" sz="4800" b="1" i="0" u="none" strike="noStrike" kern="1200" cap="none" spc="0" normalizeH="0" baseline="0" noProof="0" dirty="0">
                <a:ln>
                  <a:noFill/>
                </a:ln>
                <a:solidFill>
                  <a:srgbClr val="FFFF00"/>
                </a:solidFill>
                <a:effectLst/>
                <a:uLnTx/>
                <a:uFillTx/>
                <a:latin typeface="Calibri"/>
                <a:ea typeface="+mn-ea"/>
                <a:cs typeface="+mn-cs"/>
              </a:rPr>
              <a:t>Bu bölümde </a:t>
            </a:r>
            <a:r>
              <a:rPr kumimoji="0" lang="tr-TR" sz="4800" b="1" i="0" u="none" strike="noStrike" kern="1200" cap="none" spc="0" normalizeH="0" baseline="0" noProof="0" dirty="0">
                <a:ln>
                  <a:noFill/>
                </a:ln>
                <a:solidFill>
                  <a:prstClr val="white"/>
                </a:solidFill>
                <a:effectLst/>
                <a:uLnTx/>
                <a:uFillTx/>
                <a:latin typeface="Calibri"/>
                <a:ea typeface="+mn-ea"/>
                <a:cs typeface="+mn-cs"/>
              </a:rPr>
              <a:t>nüfus piramitlerinin özelliklerini </a:t>
            </a:r>
            <a:r>
              <a:rPr kumimoji="0" lang="tr-TR" sz="4800" b="1" i="0" u="none" strike="noStrike" kern="1200" cap="none" spc="0" normalizeH="0" baseline="0" noProof="0" dirty="0">
                <a:ln>
                  <a:noFill/>
                </a:ln>
                <a:solidFill>
                  <a:srgbClr val="FFFF00"/>
                </a:solidFill>
                <a:effectLst/>
                <a:uLnTx/>
                <a:uFillTx/>
                <a:latin typeface="Calibri"/>
                <a:ea typeface="+mn-ea"/>
                <a:cs typeface="+mn-cs"/>
              </a:rPr>
              <a:t>öğreneceksiniz.</a:t>
            </a:r>
          </a:p>
        </p:txBody>
      </p:sp>
    </p:spTree>
    <p:extLst>
      <p:ext uri="{BB962C8B-B14F-4D97-AF65-F5344CB8AC3E}">
        <p14:creationId xmlns:p14="http://schemas.microsoft.com/office/powerpoint/2010/main" val="3734525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 y="37778"/>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227512" y="469826"/>
            <a:ext cx="11521280" cy="7704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400"/>
              </a:lnSpc>
            </a:pPr>
            <a:r>
              <a:rPr lang="tr-TR" sz="3200" dirty="0">
                <a:solidFill>
                  <a:prstClr val="black"/>
                </a:solidFill>
              </a:rPr>
              <a:t>Dengeli nüfus, ülkelerin devamlılığı ve iş gücü ihtiyacının karşılanması için önemli bir unsurdur. Ancak bazı ülkelerin nüfuslarının azalmaya başladığı ve bu ülkelerin gelecekte büyük sıkıntılar yaşayacağı öngörülmektedir. Bu ülkeler, nüfuslarını artırmak için çeşitli politikalar uygulamaktadır.</a:t>
            </a:r>
          </a:p>
          <a:p>
            <a:pPr algn="just" defTabSz="1381767">
              <a:lnSpc>
                <a:spcPts val="4400"/>
              </a:lnSpc>
            </a:pPr>
            <a:r>
              <a:rPr lang="tr-TR" sz="3200" b="1" dirty="0">
                <a:solidFill>
                  <a:prstClr val="black"/>
                </a:solidFill>
              </a:rPr>
              <a:t>Buna göre, aşağıdakilerden hangisi böyle bir ülkeye ait özellik </a:t>
            </a:r>
            <a:r>
              <a:rPr lang="tr-TR" sz="3200" b="1" u="sng" dirty="0">
                <a:solidFill>
                  <a:prstClr val="black"/>
                </a:solidFill>
              </a:rPr>
              <a:t>olamaz</a:t>
            </a:r>
            <a:r>
              <a:rPr lang="tr-TR" sz="3200" b="1" dirty="0">
                <a:solidFill>
                  <a:prstClr val="black"/>
                </a:solidFill>
              </a:rPr>
              <a:t>?</a:t>
            </a:r>
          </a:p>
          <a:p>
            <a:pPr algn="just" defTabSz="1381767">
              <a:lnSpc>
                <a:spcPts val="4400"/>
              </a:lnSpc>
            </a:pPr>
            <a:r>
              <a:rPr lang="tr-TR" sz="3200" dirty="0">
                <a:solidFill>
                  <a:prstClr val="black"/>
                </a:solidFill>
              </a:rPr>
              <a:t>A) Yaşlı nüfus miktarı fazladır.</a:t>
            </a:r>
          </a:p>
          <a:p>
            <a:pPr algn="just" defTabSz="1381767">
              <a:lnSpc>
                <a:spcPts val="4400"/>
              </a:lnSpc>
            </a:pPr>
            <a:r>
              <a:rPr lang="tr-TR" sz="3200" dirty="0">
                <a:solidFill>
                  <a:prstClr val="black"/>
                </a:solidFill>
              </a:rPr>
              <a:t>B) Nüfus piramidinin tabanı dardır.</a:t>
            </a:r>
          </a:p>
          <a:p>
            <a:pPr algn="just" defTabSz="1381767">
              <a:lnSpc>
                <a:spcPts val="4400"/>
              </a:lnSpc>
            </a:pPr>
            <a:r>
              <a:rPr lang="tr-TR" sz="3200" dirty="0">
                <a:solidFill>
                  <a:prstClr val="black"/>
                </a:solidFill>
              </a:rPr>
              <a:t>C) Sanayi ve hizmet sektöründe çalışanların sayısı fazladır.</a:t>
            </a:r>
          </a:p>
          <a:p>
            <a:pPr algn="just" defTabSz="1381767">
              <a:lnSpc>
                <a:spcPts val="4400"/>
              </a:lnSpc>
            </a:pPr>
            <a:r>
              <a:rPr lang="tr-TR" sz="3200" dirty="0">
                <a:solidFill>
                  <a:prstClr val="black"/>
                </a:solidFill>
              </a:rPr>
              <a:t>D) Eğitim, sağlık ve kültürel hizmetler gelişmiştir.</a:t>
            </a:r>
          </a:p>
          <a:p>
            <a:pPr algn="just" defTabSz="1381767">
              <a:lnSpc>
                <a:spcPts val="4400"/>
              </a:lnSpc>
            </a:pPr>
            <a:r>
              <a:rPr lang="tr-TR" sz="3200" dirty="0">
                <a:solidFill>
                  <a:prstClr val="black"/>
                </a:solidFill>
              </a:rPr>
              <a:t>E) İç göçler fazladır.</a:t>
            </a:r>
          </a:p>
        </p:txBody>
      </p:sp>
      <p:sp>
        <p:nvSpPr>
          <p:cNvPr id="4" name="Metin kutusu 3"/>
          <p:cNvSpPr txBox="1"/>
          <p:nvPr/>
        </p:nvSpPr>
        <p:spPr>
          <a:xfrm>
            <a:off x="-1813048" y="1405930"/>
            <a:ext cx="5760640" cy="646331"/>
          </a:xfrm>
          <a:prstGeom prst="rect">
            <a:avLst/>
          </a:prstGeom>
          <a:noFill/>
        </p:spPr>
        <p:txBody>
          <a:bodyPr wrap="square" rtlCol="0">
            <a:spAutoFit/>
          </a:bodyPr>
          <a:lstStyle/>
          <a:p>
            <a:pPr algn="ctr" defTabSz="1381767"/>
            <a:r>
              <a:rPr lang="tr-TR" sz="3600" b="1" dirty="0">
                <a:solidFill>
                  <a:srgbClr val="FF9900"/>
                </a:solidFill>
              </a:rPr>
              <a:t>2013-LYS3</a:t>
            </a:r>
          </a:p>
        </p:txBody>
      </p:sp>
      <p:sp>
        <p:nvSpPr>
          <p:cNvPr id="6" name="Akış Çizelgesi: Bağlayıcı 5"/>
          <p:cNvSpPr/>
          <p:nvPr/>
        </p:nvSpPr>
        <p:spPr>
          <a:xfrm>
            <a:off x="3174446" y="7166570"/>
            <a:ext cx="504000" cy="504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Tree>
    <p:extLst>
      <p:ext uri="{BB962C8B-B14F-4D97-AF65-F5344CB8AC3E}">
        <p14:creationId xmlns:p14="http://schemas.microsoft.com/office/powerpoint/2010/main" val="11568981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 y="37778"/>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443536" y="5150346"/>
            <a:ext cx="11161240" cy="3024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000"/>
              </a:lnSpc>
            </a:pPr>
            <a:r>
              <a:rPr lang="tr-TR" sz="2800" b="1" dirty="0">
                <a:solidFill>
                  <a:prstClr val="black"/>
                </a:solidFill>
              </a:rPr>
              <a:t>Bu piramitlere göre, K ve L ülkeleriyle ilgili olarak aşağıdakilerden hangisine </a:t>
            </a:r>
            <a:r>
              <a:rPr lang="tr-TR" sz="2800" b="1" u="sng" dirty="0">
                <a:solidFill>
                  <a:prstClr val="black"/>
                </a:solidFill>
              </a:rPr>
              <a:t>ulaşılamaz</a:t>
            </a:r>
            <a:r>
              <a:rPr lang="tr-TR" sz="2800" b="1" dirty="0">
                <a:solidFill>
                  <a:prstClr val="black"/>
                </a:solidFill>
              </a:rPr>
              <a:t>?</a:t>
            </a:r>
          </a:p>
          <a:p>
            <a:pPr algn="just" defTabSz="1381767">
              <a:lnSpc>
                <a:spcPts val="4000"/>
              </a:lnSpc>
            </a:pPr>
            <a:r>
              <a:rPr lang="tr-TR" sz="2800" dirty="0">
                <a:solidFill>
                  <a:prstClr val="black"/>
                </a:solidFill>
              </a:rPr>
              <a:t>A) K’de ortalama insan ömrü, L’den azdır.</a:t>
            </a:r>
          </a:p>
          <a:p>
            <a:pPr algn="just" defTabSz="1381767">
              <a:lnSpc>
                <a:spcPts val="4000"/>
              </a:lnSpc>
            </a:pPr>
            <a:r>
              <a:rPr lang="tr-TR" sz="2800" dirty="0">
                <a:solidFill>
                  <a:prstClr val="black"/>
                </a:solidFill>
              </a:rPr>
              <a:t>B) K’deki nüfusun eğitim düzeyi, L’den daha yüksektir.</a:t>
            </a:r>
          </a:p>
          <a:p>
            <a:pPr algn="just" defTabSz="1381767">
              <a:lnSpc>
                <a:spcPts val="4000"/>
              </a:lnSpc>
            </a:pPr>
            <a:r>
              <a:rPr lang="tr-TR" sz="2800" dirty="0">
                <a:solidFill>
                  <a:prstClr val="black"/>
                </a:solidFill>
              </a:rPr>
              <a:t>C) L’de çalışabilir nüfus, K’den daha fazladır.</a:t>
            </a:r>
          </a:p>
          <a:p>
            <a:pPr algn="just" defTabSz="1381767">
              <a:lnSpc>
                <a:spcPts val="4000"/>
              </a:lnSpc>
            </a:pPr>
            <a:r>
              <a:rPr lang="tr-TR" sz="2800" dirty="0">
                <a:solidFill>
                  <a:prstClr val="black"/>
                </a:solidFill>
              </a:rPr>
              <a:t>D) K’de çocuk, L’de yaşlı bağımlı nüfus fazladır.</a:t>
            </a:r>
          </a:p>
          <a:p>
            <a:pPr algn="just" defTabSz="1381767">
              <a:lnSpc>
                <a:spcPts val="4000"/>
              </a:lnSpc>
            </a:pPr>
            <a:r>
              <a:rPr lang="tr-TR" sz="2800" dirty="0">
                <a:solidFill>
                  <a:prstClr val="black"/>
                </a:solidFill>
              </a:rPr>
              <a:t>E) L’de doğum ve ölüm oranları, K’den daha azdır.</a:t>
            </a:r>
          </a:p>
        </p:txBody>
      </p:sp>
      <p:sp>
        <p:nvSpPr>
          <p:cNvPr id="4" name="Metin kutusu 3"/>
          <p:cNvSpPr txBox="1"/>
          <p:nvPr/>
        </p:nvSpPr>
        <p:spPr>
          <a:xfrm>
            <a:off x="-1813048" y="1405930"/>
            <a:ext cx="5760640" cy="646331"/>
          </a:xfrm>
          <a:prstGeom prst="rect">
            <a:avLst/>
          </a:prstGeom>
          <a:noFill/>
        </p:spPr>
        <p:txBody>
          <a:bodyPr wrap="square" rtlCol="0">
            <a:spAutoFit/>
          </a:bodyPr>
          <a:lstStyle/>
          <a:p>
            <a:pPr algn="ctr" defTabSz="1381767"/>
            <a:r>
              <a:rPr lang="tr-TR" sz="3600" b="1" dirty="0">
                <a:solidFill>
                  <a:srgbClr val="FF9900"/>
                </a:solidFill>
              </a:rPr>
              <a:t>2014-LYS4</a:t>
            </a:r>
          </a:p>
        </p:txBody>
      </p:sp>
      <p:sp>
        <p:nvSpPr>
          <p:cNvPr id="6" name="Akış Çizelgesi: Bağlayıcı 5"/>
          <p:cNvSpPr/>
          <p:nvPr/>
        </p:nvSpPr>
        <p:spPr>
          <a:xfrm>
            <a:off x="3371584" y="6410488"/>
            <a:ext cx="504000" cy="504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
        <p:nvSpPr>
          <p:cNvPr id="5" name="Dikdörtgen 4"/>
          <p:cNvSpPr/>
          <p:nvPr/>
        </p:nvSpPr>
        <p:spPr>
          <a:xfrm>
            <a:off x="2795464" y="109786"/>
            <a:ext cx="11305256" cy="507831"/>
          </a:xfrm>
          <a:prstGeom prst="rect">
            <a:avLst/>
          </a:prstGeom>
        </p:spPr>
        <p:txBody>
          <a:bodyPr wrap="square">
            <a:spAutoFit/>
          </a:bodyPr>
          <a:lstStyle/>
          <a:p>
            <a:pPr algn="ctr"/>
            <a:r>
              <a:rPr lang="tr-TR" b="1" dirty="0">
                <a:solidFill>
                  <a:prstClr val="black"/>
                </a:solidFill>
              </a:rPr>
              <a:t>Aşağıda, K ve L ülkelerine ait nüfus piramitleri verilmiştir.</a:t>
            </a: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5603776" y="757858"/>
            <a:ext cx="6192688" cy="3974545"/>
          </a:xfrm>
          <a:prstGeom prst="rect">
            <a:avLst/>
          </a:prstGeom>
        </p:spPr>
      </p:pic>
    </p:spTree>
    <p:extLst>
      <p:ext uri="{BB962C8B-B14F-4D97-AF65-F5344CB8AC3E}">
        <p14:creationId xmlns:p14="http://schemas.microsoft.com/office/powerpoint/2010/main" val="19632586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911"/>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507432" y="1909986"/>
            <a:ext cx="12457384" cy="626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81767">
              <a:lnSpc>
                <a:spcPts val="4500"/>
              </a:lnSpc>
            </a:pPr>
            <a:r>
              <a:rPr lang="tr-TR" sz="3000" b="1" dirty="0">
                <a:solidFill>
                  <a:prstClr val="black"/>
                </a:solidFill>
              </a:rPr>
              <a:t>I. </a:t>
            </a:r>
            <a:r>
              <a:rPr lang="tr-TR" sz="3000" dirty="0">
                <a:solidFill>
                  <a:prstClr val="black"/>
                </a:solidFill>
              </a:rPr>
              <a:t>Çan şeklindeki nüfus piramitleri doğumların yeniden artmaya başladığını gösterir.</a:t>
            </a:r>
          </a:p>
          <a:p>
            <a:pPr defTabSz="1381767">
              <a:lnSpc>
                <a:spcPts val="4500"/>
              </a:lnSpc>
            </a:pPr>
            <a:r>
              <a:rPr lang="tr-TR" sz="3000" b="1" dirty="0">
                <a:solidFill>
                  <a:prstClr val="black"/>
                </a:solidFill>
              </a:rPr>
              <a:t>II. </a:t>
            </a:r>
            <a:r>
              <a:rPr lang="tr-TR" sz="3000" dirty="0">
                <a:solidFill>
                  <a:prstClr val="black"/>
                </a:solidFill>
              </a:rPr>
              <a:t>Düzgün üçgen şeklindeki nüfus piramitleri yüksek doğum ve ölüm oranlarını gösterir.</a:t>
            </a:r>
          </a:p>
          <a:p>
            <a:pPr defTabSz="1381767">
              <a:lnSpc>
                <a:spcPts val="4500"/>
              </a:lnSpc>
            </a:pPr>
            <a:r>
              <a:rPr lang="tr-TR" sz="3000" b="1" dirty="0">
                <a:solidFill>
                  <a:prstClr val="black"/>
                </a:solidFill>
              </a:rPr>
              <a:t>III. </a:t>
            </a:r>
            <a:r>
              <a:rPr lang="tr-TR" sz="3000" dirty="0">
                <a:solidFill>
                  <a:prstClr val="black"/>
                </a:solidFill>
              </a:rPr>
              <a:t>Tabanı hızla daralan nüfus piramitleri yüksek doğurganlık oranlarını gösterir.</a:t>
            </a:r>
          </a:p>
          <a:p>
            <a:pPr algn="just" defTabSz="1381767">
              <a:lnSpc>
                <a:spcPts val="4500"/>
              </a:lnSpc>
            </a:pPr>
            <a:r>
              <a:rPr lang="tr-TR" sz="3000" b="1" dirty="0">
                <a:solidFill>
                  <a:prstClr val="black"/>
                </a:solidFill>
              </a:rPr>
              <a:t>Nüfus piramitlerinin şekil özellikleriyle ilgili yukarıdakilerden hangileri doğrudur?</a:t>
            </a:r>
          </a:p>
          <a:p>
            <a:pPr algn="just" defTabSz="1381767">
              <a:lnSpc>
                <a:spcPts val="4500"/>
              </a:lnSpc>
            </a:pPr>
            <a:r>
              <a:rPr lang="tr-TR" sz="3000" dirty="0">
                <a:solidFill>
                  <a:prstClr val="black"/>
                </a:solidFill>
              </a:rPr>
              <a:t>A) Yalnız I 	</a:t>
            </a:r>
          </a:p>
          <a:p>
            <a:pPr algn="just" defTabSz="1381767">
              <a:lnSpc>
                <a:spcPts val="4500"/>
              </a:lnSpc>
            </a:pPr>
            <a:r>
              <a:rPr lang="tr-TR" sz="3000" dirty="0">
                <a:solidFill>
                  <a:prstClr val="black"/>
                </a:solidFill>
              </a:rPr>
              <a:t>B) Yalnız II 	</a:t>
            </a:r>
          </a:p>
          <a:p>
            <a:pPr algn="just" defTabSz="1381767">
              <a:lnSpc>
                <a:spcPts val="4500"/>
              </a:lnSpc>
            </a:pPr>
            <a:r>
              <a:rPr lang="tr-TR" sz="3000" dirty="0">
                <a:solidFill>
                  <a:prstClr val="black"/>
                </a:solidFill>
              </a:rPr>
              <a:t>C) I ve II</a:t>
            </a:r>
          </a:p>
          <a:p>
            <a:pPr algn="just" defTabSz="1381767">
              <a:lnSpc>
                <a:spcPts val="4500"/>
              </a:lnSpc>
            </a:pPr>
            <a:r>
              <a:rPr lang="tr-TR" sz="3000" dirty="0">
                <a:solidFill>
                  <a:prstClr val="black"/>
                </a:solidFill>
              </a:rPr>
              <a:t>D) I ve III 	</a:t>
            </a:r>
          </a:p>
          <a:p>
            <a:pPr algn="just" defTabSz="1381767">
              <a:lnSpc>
                <a:spcPts val="4500"/>
              </a:lnSpc>
            </a:pPr>
            <a:r>
              <a:rPr lang="tr-TR" sz="3000" dirty="0">
                <a:solidFill>
                  <a:prstClr val="black"/>
                </a:solidFill>
              </a:rPr>
              <a:t>E) II ve III</a:t>
            </a:r>
          </a:p>
        </p:txBody>
      </p:sp>
      <p:sp>
        <p:nvSpPr>
          <p:cNvPr id="4" name="Metin kutusu 3"/>
          <p:cNvSpPr txBox="1"/>
          <p:nvPr/>
        </p:nvSpPr>
        <p:spPr>
          <a:xfrm>
            <a:off x="4739680" y="142885"/>
            <a:ext cx="5760640" cy="1200329"/>
          </a:xfrm>
          <a:prstGeom prst="rect">
            <a:avLst/>
          </a:prstGeom>
          <a:noFill/>
        </p:spPr>
        <p:txBody>
          <a:bodyPr wrap="square" rtlCol="0">
            <a:spAutoFit/>
          </a:bodyPr>
          <a:lstStyle/>
          <a:p>
            <a:pPr algn="ctr" defTabSz="1381767"/>
            <a:r>
              <a:rPr lang="tr-TR" sz="7200" b="1" dirty="0">
                <a:solidFill>
                  <a:srgbClr val="FF9900"/>
                </a:solidFill>
              </a:rPr>
              <a:t>2016 – LYS3</a:t>
            </a:r>
          </a:p>
        </p:txBody>
      </p:sp>
      <p:sp>
        <p:nvSpPr>
          <p:cNvPr id="6" name="Akış Çizelgesi: Bağlayıcı 5"/>
          <p:cNvSpPr/>
          <p:nvPr/>
        </p:nvSpPr>
        <p:spPr>
          <a:xfrm>
            <a:off x="2435424" y="6806530"/>
            <a:ext cx="540000" cy="540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Tree>
    <p:extLst>
      <p:ext uri="{BB962C8B-B14F-4D97-AF65-F5344CB8AC3E}">
        <p14:creationId xmlns:p14="http://schemas.microsoft.com/office/powerpoint/2010/main" val="1295058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 y="37778"/>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011488" y="5222406"/>
            <a:ext cx="11593288" cy="3024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000"/>
              </a:lnSpc>
            </a:pPr>
            <a:r>
              <a:rPr lang="tr-TR" sz="2800" b="1" dirty="0">
                <a:solidFill>
                  <a:prstClr val="black"/>
                </a:solidFill>
              </a:rPr>
              <a:t>Bu ülkenin nüfus yapısında meydana gelen değişimle ilgili olarak aşağıdakilerden hangisi </a:t>
            </a:r>
            <a:r>
              <a:rPr lang="tr-TR" sz="2800" b="1" u="sng" dirty="0">
                <a:solidFill>
                  <a:prstClr val="black"/>
                </a:solidFill>
              </a:rPr>
              <a:t>söylenemez</a:t>
            </a:r>
            <a:r>
              <a:rPr lang="tr-TR" sz="2800" b="1" dirty="0">
                <a:solidFill>
                  <a:prstClr val="black"/>
                </a:solidFill>
              </a:rPr>
              <a:t>?</a:t>
            </a:r>
          </a:p>
          <a:p>
            <a:pPr algn="just" defTabSz="1381767">
              <a:lnSpc>
                <a:spcPts val="4000"/>
              </a:lnSpc>
            </a:pPr>
            <a:r>
              <a:rPr lang="tr-TR" sz="2800" dirty="0">
                <a:solidFill>
                  <a:prstClr val="black"/>
                </a:solidFill>
              </a:rPr>
              <a:t>A) Nüfus artış hızı azalmıştır.</a:t>
            </a:r>
          </a:p>
          <a:p>
            <a:pPr algn="just" defTabSz="1381767">
              <a:lnSpc>
                <a:spcPts val="4000"/>
              </a:lnSpc>
            </a:pPr>
            <a:r>
              <a:rPr lang="tr-TR" sz="2800" dirty="0">
                <a:solidFill>
                  <a:prstClr val="black"/>
                </a:solidFill>
              </a:rPr>
              <a:t>B) Yaşlı ölüm oranları azalmıştır.</a:t>
            </a:r>
          </a:p>
          <a:p>
            <a:pPr algn="just" defTabSz="1381767">
              <a:lnSpc>
                <a:spcPts val="4000"/>
              </a:lnSpc>
            </a:pPr>
            <a:r>
              <a:rPr lang="tr-TR" sz="2800" dirty="0">
                <a:solidFill>
                  <a:prstClr val="black"/>
                </a:solidFill>
              </a:rPr>
              <a:t>C) Ortalama yaşam süresi artmıştır.</a:t>
            </a:r>
          </a:p>
          <a:p>
            <a:pPr algn="just" defTabSz="1381767">
              <a:lnSpc>
                <a:spcPts val="4000"/>
              </a:lnSpc>
            </a:pPr>
            <a:r>
              <a:rPr lang="tr-TR" sz="2800" dirty="0">
                <a:solidFill>
                  <a:prstClr val="black"/>
                </a:solidFill>
              </a:rPr>
              <a:t>D) Doğum oranları azalmıştır.</a:t>
            </a:r>
          </a:p>
          <a:p>
            <a:pPr algn="just" defTabSz="1381767">
              <a:lnSpc>
                <a:spcPts val="4000"/>
              </a:lnSpc>
            </a:pPr>
            <a:r>
              <a:rPr lang="tr-TR" sz="2800" dirty="0">
                <a:solidFill>
                  <a:prstClr val="black"/>
                </a:solidFill>
              </a:rPr>
              <a:t>E) Çocuk ölüm oranları artmıştır.</a:t>
            </a:r>
          </a:p>
        </p:txBody>
      </p:sp>
      <p:sp>
        <p:nvSpPr>
          <p:cNvPr id="4" name="Metin kutusu 3"/>
          <p:cNvSpPr txBox="1"/>
          <p:nvPr/>
        </p:nvSpPr>
        <p:spPr>
          <a:xfrm>
            <a:off x="-1813048" y="1405930"/>
            <a:ext cx="5760640" cy="646331"/>
          </a:xfrm>
          <a:prstGeom prst="rect">
            <a:avLst/>
          </a:prstGeom>
          <a:noFill/>
        </p:spPr>
        <p:txBody>
          <a:bodyPr wrap="square" rtlCol="0">
            <a:spAutoFit/>
          </a:bodyPr>
          <a:lstStyle/>
          <a:p>
            <a:pPr algn="ctr" defTabSz="1381767"/>
            <a:r>
              <a:rPr lang="tr-TR" sz="3600" b="1" dirty="0">
                <a:solidFill>
                  <a:srgbClr val="FF9900"/>
                </a:solidFill>
              </a:rPr>
              <a:t>2017-YGS</a:t>
            </a:r>
          </a:p>
        </p:txBody>
      </p:sp>
      <p:sp>
        <p:nvSpPr>
          <p:cNvPr id="6" name="Akış Çizelgesi: Bağlayıcı 5"/>
          <p:cNvSpPr/>
          <p:nvPr/>
        </p:nvSpPr>
        <p:spPr>
          <a:xfrm>
            <a:off x="2939480" y="7994690"/>
            <a:ext cx="504000" cy="504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
        <p:nvSpPr>
          <p:cNvPr id="5" name="Dikdörtgen 4"/>
          <p:cNvSpPr/>
          <p:nvPr/>
        </p:nvSpPr>
        <p:spPr>
          <a:xfrm>
            <a:off x="2795464" y="109786"/>
            <a:ext cx="11305256" cy="507831"/>
          </a:xfrm>
          <a:prstGeom prst="rect">
            <a:avLst/>
          </a:prstGeom>
        </p:spPr>
        <p:txBody>
          <a:bodyPr wrap="square">
            <a:spAutoFit/>
          </a:bodyPr>
          <a:lstStyle/>
          <a:p>
            <a:pPr algn="ctr"/>
            <a:r>
              <a:rPr lang="tr-TR" b="1" dirty="0"/>
              <a:t>Aşağıda, bir ülkenin 1950 ve 2000 yıllarına ait nüfus piramitleri verilmiştir.</a:t>
            </a: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5099720" y="689626"/>
            <a:ext cx="7272808" cy="4352260"/>
          </a:xfrm>
          <a:prstGeom prst="rect">
            <a:avLst/>
          </a:prstGeom>
        </p:spPr>
      </p:pic>
    </p:spTree>
    <p:extLst>
      <p:ext uri="{BB962C8B-B14F-4D97-AF65-F5344CB8AC3E}">
        <p14:creationId xmlns:p14="http://schemas.microsoft.com/office/powerpoint/2010/main" val="3177507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C:\Documents and Settings\OSMAN\Desktop\1999726_620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6" y="37778"/>
            <a:ext cx="2169248" cy="139904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027712" y="5438378"/>
            <a:ext cx="11593288" cy="3024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000"/>
              </a:lnSpc>
            </a:pPr>
            <a:r>
              <a:rPr lang="tr-TR" sz="2800" b="1" dirty="0">
                <a:solidFill>
                  <a:prstClr val="black"/>
                </a:solidFill>
              </a:rPr>
              <a:t>Bu ülke için aşağıdakilerden hangisi söylenebilir?</a:t>
            </a:r>
          </a:p>
          <a:p>
            <a:pPr algn="just" defTabSz="1381767">
              <a:lnSpc>
                <a:spcPts val="4000"/>
              </a:lnSpc>
            </a:pPr>
            <a:r>
              <a:rPr lang="tr-TR" sz="2800" dirty="0">
                <a:solidFill>
                  <a:prstClr val="black"/>
                </a:solidFill>
              </a:rPr>
              <a:t>A) Sağlık hizmetleri yetersizdir.</a:t>
            </a:r>
          </a:p>
          <a:p>
            <a:pPr algn="just" defTabSz="1381767">
              <a:lnSpc>
                <a:spcPts val="4000"/>
              </a:lnSpc>
            </a:pPr>
            <a:r>
              <a:rPr lang="tr-TR" sz="2800" dirty="0">
                <a:solidFill>
                  <a:prstClr val="black"/>
                </a:solidFill>
              </a:rPr>
              <a:t>B) Nüfusu hızla artmaktadır.</a:t>
            </a:r>
          </a:p>
          <a:p>
            <a:pPr algn="just" defTabSz="1381767">
              <a:lnSpc>
                <a:spcPts val="4000"/>
              </a:lnSpc>
            </a:pPr>
            <a:r>
              <a:rPr lang="tr-TR" sz="2800" dirty="0">
                <a:solidFill>
                  <a:prstClr val="black"/>
                </a:solidFill>
              </a:rPr>
              <a:t>C) Aktif nüfus oranı düşüktür.</a:t>
            </a:r>
          </a:p>
          <a:p>
            <a:pPr algn="just" defTabSz="1381767">
              <a:lnSpc>
                <a:spcPts val="4000"/>
              </a:lnSpc>
            </a:pPr>
            <a:r>
              <a:rPr lang="tr-TR" sz="2800" dirty="0">
                <a:solidFill>
                  <a:prstClr val="black"/>
                </a:solidFill>
              </a:rPr>
              <a:t>D) İstihdam oranı düşüktür.</a:t>
            </a:r>
          </a:p>
          <a:p>
            <a:pPr algn="just" defTabSz="1381767">
              <a:lnSpc>
                <a:spcPts val="4000"/>
              </a:lnSpc>
            </a:pPr>
            <a:r>
              <a:rPr lang="tr-TR" sz="2800" dirty="0">
                <a:solidFill>
                  <a:prstClr val="black"/>
                </a:solidFill>
              </a:rPr>
              <a:t>E) Gelişmiş bir ülkedir.</a:t>
            </a:r>
          </a:p>
        </p:txBody>
      </p:sp>
      <p:sp>
        <p:nvSpPr>
          <p:cNvPr id="4" name="Metin kutusu 3"/>
          <p:cNvSpPr txBox="1"/>
          <p:nvPr/>
        </p:nvSpPr>
        <p:spPr>
          <a:xfrm>
            <a:off x="-1813048" y="1405930"/>
            <a:ext cx="5760640" cy="646331"/>
          </a:xfrm>
          <a:prstGeom prst="rect">
            <a:avLst/>
          </a:prstGeom>
          <a:noFill/>
        </p:spPr>
        <p:txBody>
          <a:bodyPr wrap="square" rtlCol="0">
            <a:spAutoFit/>
          </a:bodyPr>
          <a:lstStyle/>
          <a:p>
            <a:pPr algn="ctr" defTabSz="1381767"/>
            <a:r>
              <a:rPr lang="tr-TR" sz="3600" b="1" dirty="0">
                <a:solidFill>
                  <a:srgbClr val="FF9900"/>
                </a:solidFill>
              </a:rPr>
              <a:t>2017-LYS4</a:t>
            </a:r>
          </a:p>
        </p:txBody>
      </p:sp>
      <p:sp>
        <p:nvSpPr>
          <p:cNvPr id="6" name="Akış Çizelgesi: Bağlayıcı 5"/>
          <p:cNvSpPr/>
          <p:nvPr/>
        </p:nvSpPr>
        <p:spPr>
          <a:xfrm>
            <a:off x="4955704" y="7958658"/>
            <a:ext cx="504000" cy="504000"/>
          </a:xfrm>
          <a:prstGeom prst="flowChartConnector">
            <a:avLst/>
          </a:prstGeom>
          <a:solidFill>
            <a:srgbClr val="FF99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4939" tIns="67469" rIns="134939" bIns="67469" rtlCol="0" anchor="ctr"/>
          <a:lstStyle/>
          <a:p>
            <a:pPr algn="ctr" defTabSz="1349411"/>
            <a:endParaRPr lang="tr-TR">
              <a:solidFill>
                <a:prstClr val="white"/>
              </a:solidFill>
            </a:endParaRPr>
          </a:p>
        </p:txBody>
      </p:sp>
      <p:sp>
        <p:nvSpPr>
          <p:cNvPr id="5" name="Dikdörtgen 4"/>
          <p:cNvSpPr/>
          <p:nvPr/>
        </p:nvSpPr>
        <p:spPr>
          <a:xfrm>
            <a:off x="2795464" y="109786"/>
            <a:ext cx="11305256" cy="507831"/>
          </a:xfrm>
          <a:prstGeom prst="rect">
            <a:avLst/>
          </a:prstGeom>
        </p:spPr>
        <p:txBody>
          <a:bodyPr wrap="square">
            <a:spAutoFit/>
          </a:bodyPr>
          <a:lstStyle/>
          <a:p>
            <a:pPr algn="ctr"/>
            <a:r>
              <a:rPr lang="tr-TR" b="1" dirty="0">
                <a:solidFill>
                  <a:prstClr val="black"/>
                </a:solidFill>
              </a:rPr>
              <a:t>Aşağıda, bir ülkeye ait nüfus piramidi verilmiştir.</a:t>
            </a: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7131469" y="737299"/>
            <a:ext cx="3656883" cy="4736897"/>
          </a:xfrm>
          <a:prstGeom prst="rect">
            <a:avLst/>
          </a:prstGeom>
        </p:spPr>
      </p:pic>
    </p:spTree>
    <p:extLst>
      <p:ext uri="{BB962C8B-B14F-4D97-AF65-F5344CB8AC3E}">
        <p14:creationId xmlns:p14="http://schemas.microsoft.com/office/powerpoint/2010/main" val="7116068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77">
                                          <p:stCondLst>
                                            <p:cond delay="0"/>
                                          </p:stCondLst>
                                        </p:cTn>
                                        <p:tgtEl>
                                          <p:spTgt spid="6"/>
                                        </p:tgtEl>
                                      </p:cBhvr>
                                    </p:animEffect>
                                    <p:anim calcmode="lin" valueType="num">
                                      <p:cBhvr>
                                        <p:cTn id="8" dur="118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6"/>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6"/>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6"/>
                                        </p:tgtEl>
                                        <p:attrNameLst>
                                          <p:attrName>ppt_y</p:attrName>
                                        </p:attrNameLst>
                                      </p:cBhvr>
                                      <p:tavLst>
                                        <p:tav tm="0" fmla="#ppt_y-sin(pi*$)/81">
                                          <p:val>
                                            <p:fltVal val="0"/>
                                          </p:val>
                                        </p:tav>
                                        <p:tav tm="100000">
                                          <p:val>
                                            <p:fltVal val="1"/>
                                          </p:val>
                                        </p:tav>
                                      </p:tavLst>
                                    </p:anim>
                                    <p:animScale>
                                      <p:cBhvr>
                                        <p:cTn id="13" dur="17">
                                          <p:stCondLst>
                                            <p:cond delay="423"/>
                                          </p:stCondLst>
                                        </p:cTn>
                                        <p:tgtEl>
                                          <p:spTgt spid="6"/>
                                        </p:tgtEl>
                                      </p:cBhvr>
                                      <p:to x="100000" y="60000"/>
                                    </p:animScale>
                                    <p:animScale>
                                      <p:cBhvr>
                                        <p:cTn id="14" dur="108" decel="50000">
                                          <p:stCondLst>
                                            <p:cond delay="439"/>
                                          </p:stCondLst>
                                        </p:cTn>
                                        <p:tgtEl>
                                          <p:spTgt spid="6"/>
                                        </p:tgtEl>
                                      </p:cBhvr>
                                      <p:to x="100000" y="100000"/>
                                    </p:animScale>
                                    <p:animScale>
                                      <p:cBhvr>
                                        <p:cTn id="15" dur="17">
                                          <p:stCondLst>
                                            <p:cond delay="853"/>
                                          </p:stCondLst>
                                        </p:cTn>
                                        <p:tgtEl>
                                          <p:spTgt spid="6"/>
                                        </p:tgtEl>
                                      </p:cBhvr>
                                      <p:to x="100000" y="80000"/>
                                    </p:animScale>
                                    <p:animScale>
                                      <p:cBhvr>
                                        <p:cTn id="16" dur="108" decel="50000">
                                          <p:stCondLst>
                                            <p:cond delay="870"/>
                                          </p:stCondLst>
                                        </p:cTn>
                                        <p:tgtEl>
                                          <p:spTgt spid="6"/>
                                        </p:tgtEl>
                                      </p:cBhvr>
                                      <p:to x="100000" y="100000"/>
                                    </p:animScale>
                                    <p:animScale>
                                      <p:cBhvr>
                                        <p:cTn id="17" dur="17">
                                          <p:stCondLst>
                                            <p:cond delay="1067"/>
                                          </p:stCondLst>
                                        </p:cTn>
                                        <p:tgtEl>
                                          <p:spTgt spid="6"/>
                                        </p:tgtEl>
                                      </p:cBhvr>
                                      <p:to x="100000" y="90000"/>
                                    </p:animScale>
                                    <p:animScale>
                                      <p:cBhvr>
                                        <p:cTn id="18" dur="108" decel="50000">
                                          <p:stCondLst>
                                            <p:cond delay="1084"/>
                                          </p:stCondLst>
                                        </p:cTn>
                                        <p:tgtEl>
                                          <p:spTgt spid="6"/>
                                        </p:tgtEl>
                                      </p:cBhvr>
                                      <p:to x="100000" y="100000"/>
                                    </p:animScale>
                                    <p:animScale>
                                      <p:cBhvr>
                                        <p:cTn id="19" dur="17">
                                          <p:stCondLst>
                                            <p:cond delay="1175"/>
                                          </p:stCondLst>
                                        </p:cTn>
                                        <p:tgtEl>
                                          <p:spTgt spid="6"/>
                                        </p:tgtEl>
                                      </p:cBhvr>
                                      <p:to x="100000" y="95000"/>
                                    </p:animScale>
                                    <p:animScale>
                                      <p:cBhvr>
                                        <p:cTn id="20" dur="108" decel="50000">
                                          <p:stCondLst>
                                            <p:cond delay="1192"/>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Documents and Settings\OSMAN\Desktop\exam-story_647_031117055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 y="1980221"/>
            <a:ext cx="15302873" cy="66265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 2"/>
          <p:cNvGrpSpPr/>
          <p:nvPr/>
        </p:nvGrpSpPr>
        <p:grpSpPr>
          <a:xfrm>
            <a:off x="-389125" y="-466278"/>
            <a:ext cx="15930005" cy="3312368"/>
            <a:chOff x="-252536" y="332656"/>
            <a:chExt cx="9360532" cy="2649894"/>
          </a:xfrm>
        </p:grpSpPr>
        <p:sp>
          <p:nvSpPr>
            <p:cNvPr id="5" name="Akış Çizelgesi: Öteki İşlem 4"/>
            <p:cNvSpPr/>
            <p:nvPr/>
          </p:nvSpPr>
          <p:spPr>
            <a:xfrm>
              <a:off x="1220588" y="705678"/>
              <a:ext cx="7887408" cy="1948946"/>
            </a:xfrm>
            <a:prstGeom prst="flowChartAlternateProcess">
              <a:avLst/>
            </a:prstGeom>
            <a:solidFill>
              <a:srgbClr val="00B0F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49929" rtl="0" eaLnBrk="1" fontAlgn="auto" latinLnBrk="0" hangingPunct="1">
                <a:lnSpc>
                  <a:spcPts val="7824"/>
                </a:lnSpc>
                <a:spcBef>
                  <a:spcPts val="0"/>
                </a:spcBef>
                <a:spcAft>
                  <a:spcPts val="0"/>
                </a:spcAft>
                <a:buClrTx/>
                <a:buSzTx/>
                <a:buFontTx/>
                <a:buNone/>
                <a:tabLst/>
                <a:defRPr/>
              </a:pPr>
              <a:endParaRPr kumimoji="0" lang="tr-TR" sz="74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6" name="Picture 2" descr="C:\Documents and Settings\OSMAN\Desktop\png-exam-png-ico-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332656"/>
              <a:ext cx="2786565" cy="2649894"/>
            </a:xfrm>
            <a:prstGeom prst="rect">
              <a:avLst/>
            </a:prstGeom>
            <a:noFill/>
          </p:spPr>
        </p:pic>
      </p:grpSp>
      <p:sp>
        <p:nvSpPr>
          <p:cNvPr id="2" name="Metin kutusu 1">
            <a:extLst>
              <a:ext uri="{FF2B5EF4-FFF2-40B4-BE49-F238E27FC236}">
                <a16:creationId xmlns:a16="http://schemas.microsoft.com/office/drawing/2014/main" id="{5CC5774F-2F3A-496E-823D-CD45D58F2C5C}"/>
              </a:ext>
            </a:extLst>
          </p:cNvPr>
          <p:cNvSpPr txBox="1"/>
          <p:nvPr/>
        </p:nvSpPr>
        <p:spPr>
          <a:xfrm>
            <a:off x="3731568" y="637649"/>
            <a:ext cx="11665296" cy="1200329"/>
          </a:xfrm>
          <a:prstGeom prst="rect">
            <a:avLst/>
          </a:prstGeom>
          <a:noFill/>
        </p:spPr>
        <p:txBody>
          <a:bodyPr wrap="square" rtlCol="0">
            <a:spAutoFit/>
          </a:bodyPr>
          <a:lstStyle/>
          <a:p>
            <a:pPr marL="0" marR="0" lvl="0" indent="0" algn="ctr" defTabSz="1382298"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prstClr val="white"/>
                </a:solidFill>
                <a:effectLst/>
                <a:uLnTx/>
                <a:uFillTx/>
                <a:latin typeface="Calibri"/>
                <a:ea typeface="+mn-ea"/>
                <a:cs typeface="+mn-cs"/>
              </a:rPr>
              <a:t>ÖLÇME ve DEĞERLENDİRME</a:t>
            </a:r>
          </a:p>
        </p:txBody>
      </p:sp>
    </p:spTree>
    <p:extLst>
      <p:ext uri="{BB962C8B-B14F-4D97-AF65-F5344CB8AC3E}">
        <p14:creationId xmlns:p14="http://schemas.microsoft.com/office/powerpoint/2010/main" val="1111141134"/>
      </p:ext>
    </p:extLst>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Documents and Settings\OSMAN\Desktop\qqq.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Effect>
                      <a14:saturation sat="65000"/>
                    </a14:imgEffect>
                  </a14:imgLayer>
                </a14:imgProps>
              </a:ext>
              <a:ext uri="{28A0092B-C50C-407E-A947-70E740481C1C}">
                <a14:useLocalDpi xmlns:a14="http://schemas.microsoft.com/office/drawing/2010/main" val="0"/>
              </a:ext>
            </a:extLst>
          </a:blip>
          <a:srcRect/>
          <a:stretch>
            <a:fillRect/>
          </a:stretch>
        </p:blipFill>
        <p:spPr bwMode="auto">
          <a:xfrm>
            <a:off x="-2" y="0"/>
            <a:ext cx="15240002" cy="8607929"/>
          </a:xfrm>
          <a:prstGeom prst="rect">
            <a:avLst/>
          </a:prstGeom>
          <a:noFill/>
          <a:extLst>
            <a:ext uri="{909E8E84-426E-40DD-AFC4-6F175D3DCCD1}">
              <a14:hiddenFill xmlns:a14="http://schemas.microsoft.com/office/drawing/2010/main">
                <a:solidFill>
                  <a:srgbClr val="FFFFFF"/>
                </a:solidFill>
              </a14:hiddenFill>
            </a:ext>
          </a:extLst>
        </p:spPr>
      </p:pic>
      <p:sp>
        <p:nvSpPr>
          <p:cNvPr id="22" name="Başlık 1"/>
          <p:cNvSpPr txBox="1">
            <a:spLocks/>
          </p:cNvSpPr>
          <p:nvPr/>
        </p:nvSpPr>
        <p:spPr>
          <a:xfrm>
            <a:off x="275210" y="7202714"/>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Belirli bir süreçte düşük olan doğum oranlarının sonradan artış gösterdiği ülkelerin nüfus piramidi …………………………… şeklindedir.</a:t>
            </a:r>
          </a:p>
        </p:txBody>
      </p:sp>
      <p:sp>
        <p:nvSpPr>
          <p:cNvPr id="25" name="Başlık 1"/>
          <p:cNvSpPr txBox="1">
            <a:spLocks/>
          </p:cNvSpPr>
          <p:nvPr/>
        </p:nvSpPr>
        <p:spPr>
          <a:xfrm>
            <a:off x="275210" y="5798418"/>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 nüfus piramidi doğum oranında ciddi bir düşüşün görüldüğü ülkelere ait piramittir. </a:t>
            </a:r>
          </a:p>
        </p:txBody>
      </p:sp>
      <p:sp>
        <p:nvSpPr>
          <p:cNvPr id="26" name="Başlık 1"/>
          <p:cNvSpPr txBox="1">
            <a:spLocks/>
          </p:cNvSpPr>
          <p:nvPr/>
        </p:nvSpPr>
        <p:spPr>
          <a:xfrm>
            <a:off x="275210" y="4394402"/>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Nüfus piramitlerinde üst kısmın dar olması ortalama yaşam süresinin kısa olmasına bağlı olarak ………………………….. nüfusun az olduğunu gösterir.</a:t>
            </a:r>
          </a:p>
        </p:txBody>
      </p:sp>
      <p:sp>
        <p:nvSpPr>
          <p:cNvPr id="30" name="Başlık 1"/>
          <p:cNvSpPr txBox="1">
            <a:spLocks/>
          </p:cNvSpPr>
          <p:nvPr/>
        </p:nvSpPr>
        <p:spPr>
          <a:xfrm>
            <a:off x="275210" y="2990106"/>
            <a:ext cx="14652066" cy="1260000"/>
          </a:xfrm>
          <a:prstGeom prst="rect">
            <a:avLst/>
          </a:prstGeom>
          <a:solidFill>
            <a:schemeClr val="bg1"/>
          </a:solidFill>
          <a:ln w="38100">
            <a:solidFill>
              <a:srgbClr val="0AF6F0"/>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0-14 yaş …………………………. nüfus olarak kabul edilir.</a:t>
            </a:r>
          </a:p>
        </p:txBody>
      </p:sp>
      <p:sp>
        <p:nvSpPr>
          <p:cNvPr id="31" name="Başlık 1"/>
          <p:cNvSpPr txBox="1">
            <a:spLocks/>
          </p:cNvSpPr>
          <p:nvPr/>
        </p:nvSpPr>
        <p:spPr>
          <a:xfrm>
            <a:off x="275210" y="1586090"/>
            <a:ext cx="14652066" cy="1260000"/>
          </a:xfrm>
          <a:prstGeom prst="rect">
            <a:avLst/>
          </a:prstGeom>
          <a:solidFill>
            <a:schemeClr val="bg1"/>
          </a:solidFill>
          <a:ln w="38100">
            <a:solidFill>
              <a:srgbClr val="0AF6F0"/>
            </a:solidFill>
          </a:ln>
        </p:spPr>
        <p:txBody>
          <a:bodyPr vert="horz" lIns="134993" tIns="67496" rIns="134993" bIns="674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Nüfusun yaş ve cinsiyet yapısını gösteren  grafiklere …..……………………….…. adı verilir.</a:t>
            </a:r>
          </a:p>
        </p:txBody>
      </p:sp>
      <p:sp>
        <p:nvSpPr>
          <p:cNvPr id="33" name="Metin kutusu 32"/>
          <p:cNvSpPr txBox="1"/>
          <p:nvPr/>
        </p:nvSpPr>
        <p:spPr>
          <a:xfrm>
            <a:off x="10327449" y="1538488"/>
            <a:ext cx="3917287"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nüfus piramidi</a:t>
            </a:r>
          </a:p>
        </p:txBody>
      </p:sp>
      <p:sp>
        <p:nvSpPr>
          <p:cNvPr id="34" name="Metin kutusu 33"/>
          <p:cNvSpPr txBox="1"/>
          <p:nvPr/>
        </p:nvSpPr>
        <p:spPr>
          <a:xfrm>
            <a:off x="1859360" y="3194672"/>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çocuk</a:t>
            </a:r>
          </a:p>
        </p:txBody>
      </p:sp>
      <p:sp>
        <p:nvSpPr>
          <p:cNvPr id="35" name="Metin kutusu 34"/>
          <p:cNvSpPr txBox="1"/>
          <p:nvPr/>
        </p:nvSpPr>
        <p:spPr>
          <a:xfrm>
            <a:off x="4379640" y="4922864"/>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yaşlı</a:t>
            </a:r>
          </a:p>
        </p:txBody>
      </p:sp>
      <p:sp>
        <p:nvSpPr>
          <p:cNvPr id="36" name="Metin kutusu 35"/>
          <p:cNvSpPr txBox="1"/>
          <p:nvPr/>
        </p:nvSpPr>
        <p:spPr>
          <a:xfrm>
            <a:off x="496821" y="5757790"/>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Asimetrik </a:t>
            </a:r>
          </a:p>
        </p:txBody>
      </p:sp>
      <p:sp>
        <p:nvSpPr>
          <p:cNvPr id="37" name="Metin kutusu 36"/>
          <p:cNvSpPr txBox="1"/>
          <p:nvPr/>
        </p:nvSpPr>
        <p:spPr>
          <a:xfrm>
            <a:off x="4889309" y="7731176"/>
            <a:ext cx="3162739" cy="659530"/>
          </a:xfrm>
          <a:prstGeom prst="rect">
            <a:avLst/>
          </a:prstGeom>
          <a:noFill/>
        </p:spPr>
        <p:txBody>
          <a:bodyPr wrap="square" lIns="134993" tIns="67496" rIns="134993" bIns="67496" rtlCol="0">
            <a:spAutoFit/>
          </a:bodyPr>
          <a:lstStyle/>
          <a:p>
            <a:pPr algn="ctr" defTabSz="1349929"/>
            <a:r>
              <a:rPr lang="tr-TR" sz="3400" b="1" dirty="0">
                <a:solidFill>
                  <a:srgbClr val="FF0000"/>
                </a:solidFill>
              </a:rPr>
              <a:t>Çan</a:t>
            </a:r>
          </a:p>
        </p:txBody>
      </p:sp>
      <p:sp>
        <p:nvSpPr>
          <p:cNvPr id="4" name="Dikdörtgen 3"/>
          <p:cNvSpPr/>
          <p:nvPr/>
        </p:nvSpPr>
        <p:spPr>
          <a:xfrm>
            <a:off x="275184" y="181794"/>
            <a:ext cx="14652066" cy="1240669"/>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r>
              <a:rPr lang="tr-TR" sz="8000" b="1" dirty="0">
                <a:solidFill>
                  <a:prstClr val="white"/>
                </a:solidFill>
              </a:rPr>
              <a:t>BOŞLUK DOLDURMA</a:t>
            </a:r>
          </a:p>
        </p:txBody>
      </p:sp>
    </p:spTree>
    <p:extLst>
      <p:ext uri="{BB962C8B-B14F-4D97-AF65-F5344CB8AC3E}">
        <p14:creationId xmlns:p14="http://schemas.microsoft.com/office/powerpoint/2010/main" val="33527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500"/>
                            </p:stCondLst>
                            <p:childTnLst>
                              <p:par>
                                <p:cTn id="9" presetID="53" presetClass="entr" presetSubtype="16" fill="hold" grpId="0" nodeType="after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30" grpId="0" animBg="1"/>
      <p:bldP spid="31" grpId="0" animBg="1"/>
      <p:bldP spid="33" grpId="0"/>
      <p:bldP spid="34" grpId="0"/>
      <p:bldP spid="35" grpId="0"/>
      <p:bldP spid="36" grpId="0"/>
      <p:bldP spid="37"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AC21591A-E008-4758-9C0D-639108602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8" y="0"/>
            <a:ext cx="15259677" cy="8572500"/>
          </a:xfrm>
          <a:prstGeom prst="rect">
            <a:avLst/>
          </a:prstGeom>
        </p:spPr>
      </p:pic>
      <p:sp>
        <p:nvSpPr>
          <p:cNvPr id="22" name="Başlık 1">
            <a:extLst>
              <a:ext uri="{FF2B5EF4-FFF2-40B4-BE49-F238E27FC236}">
                <a16:creationId xmlns:a16="http://schemas.microsoft.com/office/drawing/2014/main" id="{267B2C86-E4F3-4C5A-BF64-6A6EFAE36C9B}"/>
              </a:ext>
            </a:extLst>
          </p:cNvPr>
          <p:cNvSpPr txBox="1">
            <a:spLocks/>
          </p:cNvSpPr>
          <p:nvPr/>
        </p:nvSpPr>
        <p:spPr>
          <a:xfrm>
            <a:off x="275184" y="7094562"/>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Gelişmiş ülkelerde sosyoekonomik şartlar iyi olduğu için doğum oranları fazla ve nüfus piramidinin taban kısmı da geniştir.</a:t>
            </a:r>
          </a:p>
        </p:txBody>
      </p:sp>
      <p:sp>
        <p:nvSpPr>
          <p:cNvPr id="23" name="Başlık 1">
            <a:extLst>
              <a:ext uri="{FF2B5EF4-FFF2-40B4-BE49-F238E27FC236}">
                <a16:creationId xmlns:a16="http://schemas.microsoft.com/office/drawing/2014/main" id="{A5CB7B4B-7C42-4BB6-8005-4D592CD1296A}"/>
              </a:ext>
            </a:extLst>
          </p:cNvPr>
          <p:cNvSpPr txBox="1">
            <a:spLocks/>
          </p:cNvSpPr>
          <p:nvPr/>
        </p:nvSpPr>
        <p:spPr>
          <a:xfrm>
            <a:off x="275184" y="5726410"/>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Nüfus piramitlerine bakılarak aktif ve bağımlı nüfus oranı bulunabilir.</a:t>
            </a:r>
          </a:p>
        </p:txBody>
      </p:sp>
      <p:sp>
        <p:nvSpPr>
          <p:cNvPr id="25" name="Başlık 1">
            <a:extLst>
              <a:ext uri="{FF2B5EF4-FFF2-40B4-BE49-F238E27FC236}">
                <a16:creationId xmlns:a16="http://schemas.microsoft.com/office/drawing/2014/main" id="{53BFCEED-0921-4C93-94C9-222594E06FCC}"/>
              </a:ext>
            </a:extLst>
          </p:cNvPr>
          <p:cNvSpPr txBox="1">
            <a:spLocks/>
          </p:cNvSpPr>
          <p:nvPr/>
        </p:nvSpPr>
        <p:spPr>
          <a:xfrm>
            <a:off x="275184" y="4358258"/>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Bolivya, Filipinler,  Hindistan gibi ülkelerin nüfus piramidi düzgün üçgen şeklindedir.</a:t>
            </a:r>
          </a:p>
        </p:txBody>
      </p:sp>
      <p:sp>
        <p:nvSpPr>
          <p:cNvPr id="26" name="Başlık 1">
            <a:extLst>
              <a:ext uri="{FF2B5EF4-FFF2-40B4-BE49-F238E27FC236}">
                <a16:creationId xmlns:a16="http://schemas.microsoft.com/office/drawing/2014/main" id="{DA3A8D00-0E3D-4F57-8C6A-6AAE48518F7F}"/>
              </a:ext>
            </a:extLst>
          </p:cNvPr>
          <p:cNvSpPr txBox="1">
            <a:spLocks/>
          </p:cNvSpPr>
          <p:nvPr/>
        </p:nvSpPr>
        <p:spPr>
          <a:xfrm>
            <a:off x="275184" y="2990106"/>
            <a:ext cx="13140000" cy="1260000"/>
          </a:xfrm>
          <a:prstGeom prst="rect">
            <a:avLst/>
          </a:prstGeom>
          <a:solidFill>
            <a:schemeClr val="bg1"/>
          </a:solidFill>
          <a:ln w="38100">
            <a:solidFill>
              <a:srgbClr val="CCECFF"/>
            </a:solidFill>
          </a:ln>
        </p:spPr>
        <p:txBody>
          <a:bodyPr vert="horz" lIns="134993" tIns="67496" rIns="134993" bIns="674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Asimetrik nüfus piramitlerinde doğum oranları yüksek olduğu için piramidin alt kısmı geniştir. </a:t>
            </a:r>
          </a:p>
        </p:txBody>
      </p:sp>
      <p:pic>
        <p:nvPicPr>
          <p:cNvPr id="30" name="Picture 2" descr="C:\Documents and Settings\OSMAN\Desktop\d.JPG">
            <a:extLst>
              <a:ext uri="{FF2B5EF4-FFF2-40B4-BE49-F238E27FC236}">
                <a16:creationId xmlns:a16="http://schemas.microsoft.com/office/drawing/2014/main" id="{40FB92DE-F5B5-46C1-95B8-53845D814D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6816" y="4468763"/>
            <a:ext cx="1368000" cy="10416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Documents and Settings\OSMAN\Desktop\y.JPG">
            <a:extLst>
              <a:ext uri="{FF2B5EF4-FFF2-40B4-BE49-F238E27FC236}">
                <a16:creationId xmlns:a16="http://schemas.microsoft.com/office/drawing/2014/main" id="{8663B5D1-429D-4C57-8B93-6C95155E3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6816" y="1736310"/>
            <a:ext cx="1368000" cy="1031287"/>
          </a:xfrm>
          <a:prstGeom prst="rect">
            <a:avLst/>
          </a:prstGeom>
          <a:noFill/>
          <a:extLst>
            <a:ext uri="{909E8E84-426E-40DD-AFC4-6F175D3DCCD1}">
              <a14:hiddenFill xmlns:a14="http://schemas.microsoft.com/office/drawing/2010/main">
                <a:solidFill>
                  <a:srgbClr val="FFFFFF"/>
                </a:solidFill>
              </a14:hiddenFill>
            </a:ext>
          </a:extLst>
        </p:spPr>
      </p:pic>
      <p:sp>
        <p:nvSpPr>
          <p:cNvPr id="33" name="Başlık 1">
            <a:extLst>
              <a:ext uri="{FF2B5EF4-FFF2-40B4-BE49-F238E27FC236}">
                <a16:creationId xmlns:a16="http://schemas.microsoft.com/office/drawing/2014/main" id="{02787E97-0EFB-4972-B76D-DA6F4D54AFF5}"/>
              </a:ext>
            </a:extLst>
          </p:cNvPr>
          <p:cNvSpPr txBox="1">
            <a:spLocks/>
          </p:cNvSpPr>
          <p:nvPr/>
        </p:nvSpPr>
        <p:spPr>
          <a:xfrm>
            <a:off x="275184" y="1621954"/>
            <a:ext cx="13140000" cy="1260000"/>
          </a:xfrm>
          <a:prstGeom prst="rect">
            <a:avLst/>
          </a:prstGeom>
          <a:solidFill>
            <a:schemeClr val="bg1"/>
          </a:solidFill>
          <a:ln w="38100">
            <a:solidFill>
              <a:srgbClr val="CCECFF"/>
            </a:solidFill>
          </a:ln>
        </p:spPr>
        <p:txBody>
          <a:bodyPr vert="horz" lIns="134993" tIns="67496" rIns="134993" bIns="674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400" b="1" dirty="0">
                <a:solidFill>
                  <a:srgbClr val="0070C0"/>
                </a:solidFill>
              </a:rPr>
              <a:t>Nüfus piramitlerine bakılarak ülkedeki kır ve kent oranı bulunabilir.</a:t>
            </a:r>
          </a:p>
        </p:txBody>
      </p:sp>
      <p:pic>
        <p:nvPicPr>
          <p:cNvPr id="34" name="Picture 3" descr="C:\Documents and Settings\OSMAN\Desktop\y.JPG">
            <a:extLst>
              <a:ext uri="{FF2B5EF4-FFF2-40B4-BE49-F238E27FC236}">
                <a16:creationId xmlns:a16="http://schemas.microsoft.com/office/drawing/2014/main" id="{8525BBCC-62A8-4E21-900F-E34AC9BFFF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6816" y="3110947"/>
            <a:ext cx="1368000" cy="10312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Documents and Settings\OSMAN\Desktop\y.JPG">
            <a:extLst>
              <a:ext uri="{FF2B5EF4-FFF2-40B4-BE49-F238E27FC236}">
                <a16:creationId xmlns:a16="http://schemas.microsoft.com/office/drawing/2014/main" id="{13051120-1A9F-4755-BFF0-96473EAA02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6664" y="7215403"/>
            <a:ext cx="1368000" cy="10312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Documents and Settings\OSMAN\Desktop\d.JPG">
            <a:extLst>
              <a:ext uri="{FF2B5EF4-FFF2-40B4-BE49-F238E27FC236}">
                <a16:creationId xmlns:a16="http://schemas.microsoft.com/office/drawing/2014/main" id="{3E711866-580D-4712-BCCE-9BB07A6B98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6664" y="5836915"/>
            <a:ext cx="1368000" cy="1041623"/>
          </a:xfrm>
          <a:prstGeom prst="rect">
            <a:avLst/>
          </a:prstGeom>
          <a:noFill/>
          <a:extLst>
            <a:ext uri="{909E8E84-426E-40DD-AFC4-6F175D3DCCD1}">
              <a14:hiddenFill xmlns:a14="http://schemas.microsoft.com/office/drawing/2010/main">
                <a:solidFill>
                  <a:srgbClr val="FFFFFF"/>
                </a:solidFill>
              </a14:hiddenFill>
            </a:ext>
          </a:extLst>
        </p:spPr>
      </p:pic>
      <p:sp>
        <p:nvSpPr>
          <p:cNvPr id="37" name="Dikdörtgen 36">
            <a:extLst>
              <a:ext uri="{FF2B5EF4-FFF2-40B4-BE49-F238E27FC236}">
                <a16:creationId xmlns:a16="http://schemas.microsoft.com/office/drawing/2014/main" id="{1EA39CAF-27DC-437A-AFF9-774DA9D41C02}"/>
              </a:ext>
            </a:extLst>
          </p:cNvPr>
          <p:cNvSpPr/>
          <p:nvPr/>
        </p:nvSpPr>
        <p:spPr>
          <a:xfrm>
            <a:off x="275184" y="181794"/>
            <a:ext cx="14652066" cy="1240669"/>
          </a:xfrm>
          <a:prstGeom prst="rect">
            <a:avLst/>
          </a:prstGeom>
          <a:solidFill>
            <a:srgbClr val="CC00CC"/>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r>
              <a:rPr lang="tr-TR" sz="8000" b="1" dirty="0">
                <a:solidFill>
                  <a:prstClr val="white"/>
                </a:solidFill>
              </a:rPr>
              <a:t>DOĞRU-YANLIŞ</a:t>
            </a:r>
          </a:p>
        </p:txBody>
      </p:sp>
    </p:spTree>
    <p:extLst>
      <p:ext uri="{BB962C8B-B14F-4D97-AF65-F5344CB8AC3E}">
        <p14:creationId xmlns:p14="http://schemas.microsoft.com/office/powerpoint/2010/main" val="397756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319">
                                          <p:stCondLst>
                                            <p:cond delay="0"/>
                                          </p:stCondLst>
                                        </p:cTn>
                                        <p:tgtEl>
                                          <p:spTgt spid="31"/>
                                        </p:tgtEl>
                                      </p:cBhvr>
                                    </p:animEffect>
                                    <p:anim calcmode="lin" valueType="num">
                                      <p:cBhvr>
                                        <p:cTn id="19" dur="100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0" dur="365"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1" dur="365" tmFilter="0, 0; 0.125,0.2665; 0.25,0.4; 0.375,0.465; 0.5,0.5;  0.625,0.535; 0.75,0.6; 0.875,0.7335; 1,1">
                                          <p:stCondLst>
                                            <p:cond delay="365"/>
                                          </p:stCondLst>
                                        </p:cTn>
                                        <p:tgtEl>
                                          <p:spTgt spid="31"/>
                                        </p:tgtEl>
                                        <p:attrNameLst>
                                          <p:attrName>ppt_y</p:attrName>
                                        </p:attrNameLst>
                                      </p:cBhvr>
                                      <p:tavLst>
                                        <p:tav tm="0" fmla="#ppt_y-sin(pi*$)/9">
                                          <p:val>
                                            <p:fltVal val="0"/>
                                          </p:val>
                                        </p:tav>
                                        <p:tav tm="100000">
                                          <p:val>
                                            <p:fltVal val="1"/>
                                          </p:val>
                                        </p:tav>
                                      </p:tavLst>
                                    </p:anim>
                                    <p:anim calcmode="lin" valueType="num">
                                      <p:cBhvr>
                                        <p:cTn id="22" dur="183" tmFilter="0, 0; 0.125,0.2665; 0.25,0.4; 0.375,0.465; 0.5,0.5;  0.625,0.535; 0.75,0.6; 0.875,0.7335; 1,1">
                                          <p:stCondLst>
                                            <p:cond delay="728"/>
                                          </p:stCondLst>
                                        </p:cTn>
                                        <p:tgtEl>
                                          <p:spTgt spid="31"/>
                                        </p:tgtEl>
                                        <p:attrNameLst>
                                          <p:attrName>ppt_y</p:attrName>
                                        </p:attrNameLst>
                                      </p:cBhvr>
                                      <p:tavLst>
                                        <p:tav tm="0" fmla="#ppt_y-sin(pi*$)/27">
                                          <p:val>
                                            <p:fltVal val="0"/>
                                          </p:val>
                                        </p:tav>
                                        <p:tav tm="100000">
                                          <p:val>
                                            <p:fltVal val="1"/>
                                          </p:val>
                                        </p:tav>
                                      </p:tavLst>
                                    </p:anim>
                                    <p:anim calcmode="lin" valueType="num">
                                      <p:cBhvr>
                                        <p:cTn id="23" dur="90" tmFilter="0, 0; 0.125,0.2665; 0.25,0.4; 0.375,0.465; 0.5,0.5;  0.625,0.535; 0.75,0.6; 0.875,0.7335; 1,1">
                                          <p:stCondLst>
                                            <p:cond delay="911"/>
                                          </p:stCondLst>
                                        </p:cTn>
                                        <p:tgtEl>
                                          <p:spTgt spid="31"/>
                                        </p:tgtEl>
                                        <p:attrNameLst>
                                          <p:attrName>ppt_y</p:attrName>
                                        </p:attrNameLst>
                                      </p:cBhvr>
                                      <p:tavLst>
                                        <p:tav tm="0" fmla="#ppt_y-sin(pi*$)/81">
                                          <p:val>
                                            <p:fltVal val="0"/>
                                          </p:val>
                                        </p:tav>
                                        <p:tav tm="100000">
                                          <p:val>
                                            <p:fltVal val="1"/>
                                          </p:val>
                                        </p:tav>
                                      </p:tavLst>
                                    </p:anim>
                                    <p:animScale>
                                      <p:cBhvr>
                                        <p:cTn id="24" dur="14">
                                          <p:stCondLst>
                                            <p:cond delay="357"/>
                                          </p:stCondLst>
                                        </p:cTn>
                                        <p:tgtEl>
                                          <p:spTgt spid="31"/>
                                        </p:tgtEl>
                                      </p:cBhvr>
                                      <p:to x="100000" y="60000"/>
                                    </p:animScale>
                                    <p:animScale>
                                      <p:cBhvr>
                                        <p:cTn id="25" dur="91" decel="50000">
                                          <p:stCondLst>
                                            <p:cond delay="372"/>
                                          </p:stCondLst>
                                        </p:cTn>
                                        <p:tgtEl>
                                          <p:spTgt spid="31"/>
                                        </p:tgtEl>
                                      </p:cBhvr>
                                      <p:to x="100000" y="100000"/>
                                    </p:animScale>
                                    <p:animScale>
                                      <p:cBhvr>
                                        <p:cTn id="26" dur="14">
                                          <p:stCondLst>
                                            <p:cond delay="722"/>
                                          </p:stCondLst>
                                        </p:cTn>
                                        <p:tgtEl>
                                          <p:spTgt spid="31"/>
                                        </p:tgtEl>
                                      </p:cBhvr>
                                      <p:to x="100000" y="80000"/>
                                    </p:animScale>
                                    <p:animScale>
                                      <p:cBhvr>
                                        <p:cTn id="27" dur="91" decel="50000">
                                          <p:stCondLst>
                                            <p:cond delay="736"/>
                                          </p:stCondLst>
                                        </p:cTn>
                                        <p:tgtEl>
                                          <p:spTgt spid="31"/>
                                        </p:tgtEl>
                                      </p:cBhvr>
                                      <p:to x="100000" y="100000"/>
                                    </p:animScale>
                                    <p:animScale>
                                      <p:cBhvr>
                                        <p:cTn id="28" dur="14">
                                          <p:stCondLst>
                                            <p:cond delay="903"/>
                                          </p:stCondLst>
                                        </p:cTn>
                                        <p:tgtEl>
                                          <p:spTgt spid="31"/>
                                        </p:tgtEl>
                                      </p:cBhvr>
                                      <p:to x="100000" y="90000"/>
                                    </p:animScale>
                                    <p:animScale>
                                      <p:cBhvr>
                                        <p:cTn id="29" dur="91" decel="50000">
                                          <p:stCondLst>
                                            <p:cond delay="917"/>
                                          </p:stCondLst>
                                        </p:cTn>
                                        <p:tgtEl>
                                          <p:spTgt spid="31"/>
                                        </p:tgtEl>
                                      </p:cBhvr>
                                      <p:to x="100000" y="100000"/>
                                    </p:animScale>
                                    <p:animScale>
                                      <p:cBhvr>
                                        <p:cTn id="30" dur="14">
                                          <p:stCondLst>
                                            <p:cond delay="994"/>
                                          </p:stCondLst>
                                        </p:cTn>
                                        <p:tgtEl>
                                          <p:spTgt spid="31"/>
                                        </p:tgtEl>
                                      </p:cBhvr>
                                      <p:to x="100000" y="95000"/>
                                    </p:animScale>
                                    <p:animScale>
                                      <p:cBhvr>
                                        <p:cTn id="31" dur="91" decel="50000">
                                          <p:stCondLst>
                                            <p:cond delay="1009"/>
                                          </p:stCondLst>
                                        </p:cTn>
                                        <p:tgtEl>
                                          <p:spTgt spid="31"/>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319">
                                          <p:stCondLst>
                                            <p:cond delay="0"/>
                                          </p:stCondLst>
                                        </p:cTn>
                                        <p:tgtEl>
                                          <p:spTgt spid="34"/>
                                        </p:tgtEl>
                                      </p:cBhvr>
                                    </p:animEffect>
                                    <p:anim calcmode="lin" valueType="num">
                                      <p:cBhvr>
                                        <p:cTn id="44" dur="100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5" dur="365"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6" dur="365" tmFilter="0, 0; 0.125,0.2665; 0.25,0.4; 0.375,0.465; 0.5,0.5;  0.625,0.535; 0.75,0.6; 0.875,0.7335; 1,1">
                                          <p:stCondLst>
                                            <p:cond delay="365"/>
                                          </p:stCondLst>
                                        </p:cTn>
                                        <p:tgtEl>
                                          <p:spTgt spid="34"/>
                                        </p:tgtEl>
                                        <p:attrNameLst>
                                          <p:attrName>ppt_y</p:attrName>
                                        </p:attrNameLst>
                                      </p:cBhvr>
                                      <p:tavLst>
                                        <p:tav tm="0" fmla="#ppt_y-sin(pi*$)/9">
                                          <p:val>
                                            <p:fltVal val="0"/>
                                          </p:val>
                                        </p:tav>
                                        <p:tav tm="100000">
                                          <p:val>
                                            <p:fltVal val="1"/>
                                          </p:val>
                                        </p:tav>
                                      </p:tavLst>
                                    </p:anim>
                                    <p:anim calcmode="lin" valueType="num">
                                      <p:cBhvr>
                                        <p:cTn id="47" dur="183" tmFilter="0, 0; 0.125,0.2665; 0.25,0.4; 0.375,0.465; 0.5,0.5;  0.625,0.535; 0.75,0.6; 0.875,0.7335; 1,1">
                                          <p:stCondLst>
                                            <p:cond delay="728"/>
                                          </p:stCondLst>
                                        </p:cTn>
                                        <p:tgtEl>
                                          <p:spTgt spid="34"/>
                                        </p:tgtEl>
                                        <p:attrNameLst>
                                          <p:attrName>ppt_y</p:attrName>
                                        </p:attrNameLst>
                                      </p:cBhvr>
                                      <p:tavLst>
                                        <p:tav tm="0" fmla="#ppt_y-sin(pi*$)/27">
                                          <p:val>
                                            <p:fltVal val="0"/>
                                          </p:val>
                                        </p:tav>
                                        <p:tav tm="100000">
                                          <p:val>
                                            <p:fltVal val="1"/>
                                          </p:val>
                                        </p:tav>
                                      </p:tavLst>
                                    </p:anim>
                                    <p:anim calcmode="lin" valueType="num">
                                      <p:cBhvr>
                                        <p:cTn id="48" dur="90" tmFilter="0, 0; 0.125,0.2665; 0.25,0.4; 0.375,0.465; 0.5,0.5;  0.625,0.535; 0.75,0.6; 0.875,0.7335; 1,1">
                                          <p:stCondLst>
                                            <p:cond delay="911"/>
                                          </p:stCondLst>
                                        </p:cTn>
                                        <p:tgtEl>
                                          <p:spTgt spid="34"/>
                                        </p:tgtEl>
                                        <p:attrNameLst>
                                          <p:attrName>ppt_y</p:attrName>
                                        </p:attrNameLst>
                                      </p:cBhvr>
                                      <p:tavLst>
                                        <p:tav tm="0" fmla="#ppt_y-sin(pi*$)/81">
                                          <p:val>
                                            <p:fltVal val="0"/>
                                          </p:val>
                                        </p:tav>
                                        <p:tav tm="100000">
                                          <p:val>
                                            <p:fltVal val="1"/>
                                          </p:val>
                                        </p:tav>
                                      </p:tavLst>
                                    </p:anim>
                                    <p:animScale>
                                      <p:cBhvr>
                                        <p:cTn id="49" dur="14">
                                          <p:stCondLst>
                                            <p:cond delay="357"/>
                                          </p:stCondLst>
                                        </p:cTn>
                                        <p:tgtEl>
                                          <p:spTgt spid="34"/>
                                        </p:tgtEl>
                                      </p:cBhvr>
                                      <p:to x="100000" y="60000"/>
                                    </p:animScale>
                                    <p:animScale>
                                      <p:cBhvr>
                                        <p:cTn id="50" dur="91" decel="50000">
                                          <p:stCondLst>
                                            <p:cond delay="372"/>
                                          </p:stCondLst>
                                        </p:cTn>
                                        <p:tgtEl>
                                          <p:spTgt spid="34"/>
                                        </p:tgtEl>
                                      </p:cBhvr>
                                      <p:to x="100000" y="100000"/>
                                    </p:animScale>
                                    <p:animScale>
                                      <p:cBhvr>
                                        <p:cTn id="51" dur="14">
                                          <p:stCondLst>
                                            <p:cond delay="722"/>
                                          </p:stCondLst>
                                        </p:cTn>
                                        <p:tgtEl>
                                          <p:spTgt spid="34"/>
                                        </p:tgtEl>
                                      </p:cBhvr>
                                      <p:to x="100000" y="80000"/>
                                    </p:animScale>
                                    <p:animScale>
                                      <p:cBhvr>
                                        <p:cTn id="52" dur="91" decel="50000">
                                          <p:stCondLst>
                                            <p:cond delay="736"/>
                                          </p:stCondLst>
                                        </p:cTn>
                                        <p:tgtEl>
                                          <p:spTgt spid="34"/>
                                        </p:tgtEl>
                                      </p:cBhvr>
                                      <p:to x="100000" y="100000"/>
                                    </p:animScale>
                                    <p:animScale>
                                      <p:cBhvr>
                                        <p:cTn id="53" dur="14">
                                          <p:stCondLst>
                                            <p:cond delay="903"/>
                                          </p:stCondLst>
                                        </p:cTn>
                                        <p:tgtEl>
                                          <p:spTgt spid="34"/>
                                        </p:tgtEl>
                                      </p:cBhvr>
                                      <p:to x="100000" y="90000"/>
                                    </p:animScale>
                                    <p:animScale>
                                      <p:cBhvr>
                                        <p:cTn id="54" dur="91" decel="50000">
                                          <p:stCondLst>
                                            <p:cond delay="917"/>
                                          </p:stCondLst>
                                        </p:cTn>
                                        <p:tgtEl>
                                          <p:spTgt spid="34"/>
                                        </p:tgtEl>
                                      </p:cBhvr>
                                      <p:to x="100000" y="100000"/>
                                    </p:animScale>
                                    <p:animScale>
                                      <p:cBhvr>
                                        <p:cTn id="55" dur="14">
                                          <p:stCondLst>
                                            <p:cond delay="994"/>
                                          </p:stCondLst>
                                        </p:cTn>
                                        <p:tgtEl>
                                          <p:spTgt spid="34"/>
                                        </p:tgtEl>
                                      </p:cBhvr>
                                      <p:to x="100000" y="95000"/>
                                    </p:animScale>
                                    <p:animScale>
                                      <p:cBhvr>
                                        <p:cTn id="56" dur="91" decel="50000">
                                          <p:stCondLst>
                                            <p:cond delay="1009"/>
                                          </p:stCondLst>
                                        </p:cTn>
                                        <p:tgtEl>
                                          <p:spTgt spid="3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319">
                                          <p:stCondLst>
                                            <p:cond delay="0"/>
                                          </p:stCondLst>
                                        </p:cTn>
                                        <p:tgtEl>
                                          <p:spTgt spid="30"/>
                                        </p:tgtEl>
                                      </p:cBhvr>
                                    </p:animEffect>
                                    <p:anim calcmode="lin" valueType="num">
                                      <p:cBhvr>
                                        <p:cTn id="69" dur="100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70" dur="365"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71" dur="365" tmFilter="0, 0; 0.125,0.2665; 0.25,0.4; 0.375,0.465; 0.5,0.5;  0.625,0.535; 0.75,0.6; 0.875,0.7335; 1,1">
                                          <p:stCondLst>
                                            <p:cond delay="365"/>
                                          </p:stCondLst>
                                        </p:cTn>
                                        <p:tgtEl>
                                          <p:spTgt spid="30"/>
                                        </p:tgtEl>
                                        <p:attrNameLst>
                                          <p:attrName>ppt_y</p:attrName>
                                        </p:attrNameLst>
                                      </p:cBhvr>
                                      <p:tavLst>
                                        <p:tav tm="0" fmla="#ppt_y-sin(pi*$)/9">
                                          <p:val>
                                            <p:fltVal val="0"/>
                                          </p:val>
                                        </p:tav>
                                        <p:tav tm="100000">
                                          <p:val>
                                            <p:fltVal val="1"/>
                                          </p:val>
                                        </p:tav>
                                      </p:tavLst>
                                    </p:anim>
                                    <p:anim calcmode="lin" valueType="num">
                                      <p:cBhvr>
                                        <p:cTn id="72" dur="183" tmFilter="0, 0; 0.125,0.2665; 0.25,0.4; 0.375,0.465; 0.5,0.5;  0.625,0.535; 0.75,0.6; 0.875,0.7335; 1,1">
                                          <p:stCondLst>
                                            <p:cond delay="728"/>
                                          </p:stCondLst>
                                        </p:cTn>
                                        <p:tgtEl>
                                          <p:spTgt spid="30"/>
                                        </p:tgtEl>
                                        <p:attrNameLst>
                                          <p:attrName>ppt_y</p:attrName>
                                        </p:attrNameLst>
                                      </p:cBhvr>
                                      <p:tavLst>
                                        <p:tav tm="0" fmla="#ppt_y-sin(pi*$)/27">
                                          <p:val>
                                            <p:fltVal val="0"/>
                                          </p:val>
                                        </p:tav>
                                        <p:tav tm="100000">
                                          <p:val>
                                            <p:fltVal val="1"/>
                                          </p:val>
                                        </p:tav>
                                      </p:tavLst>
                                    </p:anim>
                                    <p:anim calcmode="lin" valueType="num">
                                      <p:cBhvr>
                                        <p:cTn id="73" dur="90" tmFilter="0, 0; 0.125,0.2665; 0.25,0.4; 0.375,0.465; 0.5,0.5;  0.625,0.535; 0.75,0.6; 0.875,0.7335; 1,1">
                                          <p:stCondLst>
                                            <p:cond delay="911"/>
                                          </p:stCondLst>
                                        </p:cTn>
                                        <p:tgtEl>
                                          <p:spTgt spid="30"/>
                                        </p:tgtEl>
                                        <p:attrNameLst>
                                          <p:attrName>ppt_y</p:attrName>
                                        </p:attrNameLst>
                                      </p:cBhvr>
                                      <p:tavLst>
                                        <p:tav tm="0" fmla="#ppt_y-sin(pi*$)/81">
                                          <p:val>
                                            <p:fltVal val="0"/>
                                          </p:val>
                                        </p:tav>
                                        <p:tav tm="100000">
                                          <p:val>
                                            <p:fltVal val="1"/>
                                          </p:val>
                                        </p:tav>
                                      </p:tavLst>
                                    </p:anim>
                                    <p:animScale>
                                      <p:cBhvr>
                                        <p:cTn id="74" dur="14">
                                          <p:stCondLst>
                                            <p:cond delay="357"/>
                                          </p:stCondLst>
                                        </p:cTn>
                                        <p:tgtEl>
                                          <p:spTgt spid="30"/>
                                        </p:tgtEl>
                                      </p:cBhvr>
                                      <p:to x="100000" y="60000"/>
                                    </p:animScale>
                                    <p:animScale>
                                      <p:cBhvr>
                                        <p:cTn id="75" dur="91" decel="50000">
                                          <p:stCondLst>
                                            <p:cond delay="372"/>
                                          </p:stCondLst>
                                        </p:cTn>
                                        <p:tgtEl>
                                          <p:spTgt spid="30"/>
                                        </p:tgtEl>
                                      </p:cBhvr>
                                      <p:to x="100000" y="100000"/>
                                    </p:animScale>
                                    <p:animScale>
                                      <p:cBhvr>
                                        <p:cTn id="76" dur="14">
                                          <p:stCondLst>
                                            <p:cond delay="722"/>
                                          </p:stCondLst>
                                        </p:cTn>
                                        <p:tgtEl>
                                          <p:spTgt spid="30"/>
                                        </p:tgtEl>
                                      </p:cBhvr>
                                      <p:to x="100000" y="80000"/>
                                    </p:animScale>
                                    <p:animScale>
                                      <p:cBhvr>
                                        <p:cTn id="77" dur="91" decel="50000">
                                          <p:stCondLst>
                                            <p:cond delay="736"/>
                                          </p:stCondLst>
                                        </p:cTn>
                                        <p:tgtEl>
                                          <p:spTgt spid="30"/>
                                        </p:tgtEl>
                                      </p:cBhvr>
                                      <p:to x="100000" y="100000"/>
                                    </p:animScale>
                                    <p:animScale>
                                      <p:cBhvr>
                                        <p:cTn id="78" dur="14">
                                          <p:stCondLst>
                                            <p:cond delay="903"/>
                                          </p:stCondLst>
                                        </p:cTn>
                                        <p:tgtEl>
                                          <p:spTgt spid="30"/>
                                        </p:tgtEl>
                                      </p:cBhvr>
                                      <p:to x="100000" y="90000"/>
                                    </p:animScale>
                                    <p:animScale>
                                      <p:cBhvr>
                                        <p:cTn id="79" dur="91" decel="50000">
                                          <p:stCondLst>
                                            <p:cond delay="917"/>
                                          </p:stCondLst>
                                        </p:cTn>
                                        <p:tgtEl>
                                          <p:spTgt spid="30"/>
                                        </p:tgtEl>
                                      </p:cBhvr>
                                      <p:to x="100000" y="100000"/>
                                    </p:animScale>
                                    <p:animScale>
                                      <p:cBhvr>
                                        <p:cTn id="80" dur="14">
                                          <p:stCondLst>
                                            <p:cond delay="994"/>
                                          </p:stCondLst>
                                        </p:cTn>
                                        <p:tgtEl>
                                          <p:spTgt spid="30"/>
                                        </p:tgtEl>
                                      </p:cBhvr>
                                      <p:to x="100000" y="95000"/>
                                    </p:animScale>
                                    <p:animScale>
                                      <p:cBhvr>
                                        <p:cTn id="81" dur="91" decel="50000">
                                          <p:stCondLst>
                                            <p:cond delay="1009"/>
                                          </p:stCondLst>
                                        </p:cTn>
                                        <p:tgtEl>
                                          <p:spTgt spid="30"/>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down)">
                                      <p:cBhvr>
                                        <p:cTn id="93" dur="319">
                                          <p:stCondLst>
                                            <p:cond delay="0"/>
                                          </p:stCondLst>
                                        </p:cTn>
                                        <p:tgtEl>
                                          <p:spTgt spid="36"/>
                                        </p:tgtEl>
                                      </p:cBhvr>
                                    </p:animEffect>
                                    <p:anim calcmode="lin" valueType="num">
                                      <p:cBhvr>
                                        <p:cTn id="94" dur="100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5" dur="36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96" dur="365" tmFilter="0, 0; 0.125,0.2665; 0.25,0.4; 0.375,0.465; 0.5,0.5;  0.625,0.535; 0.75,0.6; 0.875,0.7335; 1,1">
                                          <p:stCondLst>
                                            <p:cond delay="365"/>
                                          </p:stCondLst>
                                        </p:cTn>
                                        <p:tgtEl>
                                          <p:spTgt spid="36"/>
                                        </p:tgtEl>
                                        <p:attrNameLst>
                                          <p:attrName>ppt_y</p:attrName>
                                        </p:attrNameLst>
                                      </p:cBhvr>
                                      <p:tavLst>
                                        <p:tav tm="0" fmla="#ppt_y-sin(pi*$)/9">
                                          <p:val>
                                            <p:fltVal val="0"/>
                                          </p:val>
                                        </p:tav>
                                        <p:tav tm="100000">
                                          <p:val>
                                            <p:fltVal val="1"/>
                                          </p:val>
                                        </p:tav>
                                      </p:tavLst>
                                    </p:anim>
                                    <p:anim calcmode="lin" valueType="num">
                                      <p:cBhvr>
                                        <p:cTn id="97" dur="183" tmFilter="0, 0; 0.125,0.2665; 0.25,0.4; 0.375,0.465; 0.5,0.5;  0.625,0.535; 0.75,0.6; 0.875,0.7335; 1,1">
                                          <p:stCondLst>
                                            <p:cond delay="728"/>
                                          </p:stCondLst>
                                        </p:cTn>
                                        <p:tgtEl>
                                          <p:spTgt spid="36"/>
                                        </p:tgtEl>
                                        <p:attrNameLst>
                                          <p:attrName>ppt_y</p:attrName>
                                        </p:attrNameLst>
                                      </p:cBhvr>
                                      <p:tavLst>
                                        <p:tav tm="0" fmla="#ppt_y-sin(pi*$)/27">
                                          <p:val>
                                            <p:fltVal val="0"/>
                                          </p:val>
                                        </p:tav>
                                        <p:tav tm="100000">
                                          <p:val>
                                            <p:fltVal val="1"/>
                                          </p:val>
                                        </p:tav>
                                      </p:tavLst>
                                    </p:anim>
                                    <p:anim calcmode="lin" valueType="num">
                                      <p:cBhvr>
                                        <p:cTn id="98" dur="90" tmFilter="0, 0; 0.125,0.2665; 0.25,0.4; 0.375,0.465; 0.5,0.5;  0.625,0.535; 0.75,0.6; 0.875,0.7335; 1,1">
                                          <p:stCondLst>
                                            <p:cond delay="911"/>
                                          </p:stCondLst>
                                        </p:cTn>
                                        <p:tgtEl>
                                          <p:spTgt spid="36"/>
                                        </p:tgtEl>
                                        <p:attrNameLst>
                                          <p:attrName>ppt_y</p:attrName>
                                        </p:attrNameLst>
                                      </p:cBhvr>
                                      <p:tavLst>
                                        <p:tav tm="0" fmla="#ppt_y-sin(pi*$)/81">
                                          <p:val>
                                            <p:fltVal val="0"/>
                                          </p:val>
                                        </p:tav>
                                        <p:tav tm="100000">
                                          <p:val>
                                            <p:fltVal val="1"/>
                                          </p:val>
                                        </p:tav>
                                      </p:tavLst>
                                    </p:anim>
                                    <p:animScale>
                                      <p:cBhvr>
                                        <p:cTn id="99" dur="14">
                                          <p:stCondLst>
                                            <p:cond delay="357"/>
                                          </p:stCondLst>
                                        </p:cTn>
                                        <p:tgtEl>
                                          <p:spTgt spid="36"/>
                                        </p:tgtEl>
                                      </p:cBhvr>
                                      <p:to x="100000" y="60000"/>
                                    </p:animScale>
                                    <p:animScale>
                                      <p:cBhvr>
                                        <p:cTn id="100" dur="91" decel="50000">
                                          <p:stCondLst>
                                            <p:cond delay="372"/>
                                          </p:stCondLst>
                                        </p:cTn>
                                        <p:tgtEl>
                                          <p:spTgt spid="36"/>
                                        </p:tgtEl>
                                      </p:cBhvr>
                                      <p:to x="100000" y="100000"/>
                                    </p:animScale>
                                    <p:animScale>
                                      <p:cBhvr>
                                        <p:cTn id="101" dur="14">
                                          <p:stCondLst>
                                            <p:cond delay="722"/>
                                          </p:stCondLst>
                                        </p:cTn>
                                        <p:tgtEl>
                                          <p:spTgt spid="36"/>
                                        </p:tgtEl>
                                      </p:cBhvr>
                                      <p:to x="100000" y="80000"/>
                                    </p:animScale>
                                    <p:animScale>
                                      <p:cBhvr>
                                        <p:cTn id="102" dur="91" decel="50000">
                                          <p:stCondLst>
                                            <p:cond delay="736"/>
                                          </p:stCondLst>
                                        </p:cTn>
                                        <p:tgtEl>
                                          <p:spTgt spid="36"/>
                                        </p:tgtEl>
                                      </p:cBhvr>
                                      <p:to x="100000" y="100000"/>
                                    </p:animScale>
                                    <p:animScale>
                                      <p:cBhvr>
                                        <p:cTn id="103" dur="14">
                                          <p:stCondLst>
                                            <p:cond delay="903"/>
                                          </p:stCondLst>
                                        </p:cTn>
                                        <p:tgtEl>
                                          <p:spTgt spid="36"/>
                                        </p:tgtEl>
                                      </p:cBhvr>
                                      <p:to x="100000" y="90000"/>
                                    </p:animScale>
                                    <p:animScale>
                                      <p:cBhvr>
                                        <p:cTn id="104" dur="91" decel="50000">
                                          <p:stCondLst>
                                            <p:cond delay="917"/>
                                          </p:stCondLst>
                                        </p:cTn>
                                        <p:tgtEl>
                                          <p:spTgt spid="36"/>
                                        </p:tgtEl>
                                      </p:cBhvr>
                                      <p:to x="100000" y="100000"/>
                                    </p:animScale>
                                    <p:animScale>
                                      <p:cBhvr>
                                        <p:cTn id="105" dur="14">
                                          <p:stCondLst>
                                            <p:cond delay="994"/>
                                          </p:stCondLst>
                                        </p:cTn>
                                        <p:tgtEl>
                                          <p:spTgt spid="36"/>
                                        </p:tgtEl>
                                      </p:cBhvr>
                                      <p:to x="100000" y="95000"/>
                                    </p:animScale>
                                    <p:animScale>
                                      <p:cBhvr>
                                        <p:cTn id="106" dur="91" decel="50000">
                                          <p:stCondLst>
                                            <p:cond delay="1009"/>
                                          </p:stCondLst>
                                        </p:cTn>
                                        <p:tgtEl>
                                          <p:spTgt spid="36"/>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500" fill="hold"/>
                                        <p:tgtEl>
                                          <p:spTgt spid="22"/>
                                        </p:tgtEl>
                                        <p:attrNameLst>
                                          <p:attrName>ppt_w</p:attrName>
                                        </p:attrNameLst>
                                      </p:cBhvr>
                                      <p:tavLst>
                                        <p:tav tm="0">
                                          <p:val>
                                            <p:fltVal val="0"/>
                                          </p:val>
                                        </p:tav>
                                        <p:tav tm="100000">
                                          <p:val>
                                            <p:strVal val="#ppt_w"/>
                                          </p:val>
                                        </p:tav>
                                      </p:tavLst>
                                    </p:anim>
                                    <p:anim calcmode="lin" valueType="num">
                                      <p:cBhvr>
                                        <p:cTn id="112" dur="500" fill="hold"/>
                                        <p:tgtEl>
                                          <p:spTgt spid="22"/>
                                        </p:tgtEl>
                                        <p:attrNameLst>
                                          <p:attrName>ppt_h</p:attrName>
                                        </p:attrNameLst>
                                      </p:cBhvr>
                                      <p:tavLst>
                                        <p:tav tm="0">
                                          <p:val>
                                            <p:fltVal val="0"/>
                                          </p:val>
                                        </p:tav>
                                        <p:tav tm="100000">
                                          <p:val>
                                            <p:strVal val="#ppt_h"/>
                                          </p:val>
                                        </p:tav>
                                      </p:tavLst>
                                    </p:anim>
                                    <p:animEffect transition="in" filter="fade">
                                      <p:cBhvr>
                                        <p:cTn id="113" dur="5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down)">
                                      <p:cBhvr>
                                        <p:cTn id="118" dur="319">
                                          <p:stCondLst>
                                            <p:cond delay="0"/>
                                          </p:stCondLst>
                                        </p:cTn>
                                        <p:tgtEl>
                                          <p:spTgt spid="35"/>
                                        </p:tgtEl>
                                      </p:cBhvr>
                                    </p:animEffect>
                                    <p:anim calcmode="lin" valueType="num">
                                      <p:cBhvr>
                                        <p:cTn id="119" dur="100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20" dur="365"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21" dur="365" tmFilter="0, 0; 0.125,0.2665; 0.25,0.4; 0.375,0.465; 0.5,0.5;  0.625,0.535; 0.75,0.6; 0.875,0.7335; 1,1">
                                          <p:stCondLst>
                                            <p:cond delay="365"/>
                                          </p:stCondLst>
                                        </p:cTn>
                                        <p:tgtEl>
                                          <p:spTgt spid="35"/>
                                        </p:tgtEl>
                                        <p:attrNameLst>
                                          <p:attrName>ppt_y</p:attrName>
                                        </p:attrNameLst>
                                      </p:cBhvr>
                                      <p:tavLst>
                                        <p:tav tm="0" fmla="#ppt_y-sin(pi*$)/9">
                                          <p:val>
                                            <p:fltVal val="0"/>
                                          </p:val>
                                        </p:tav>
                                        <p:tav tm="100000">
                                          <p:val>
                                            <p:fltVal val="1"/>
                                          </p:val>
                                        </p:tav>
                                      </p:tavLst>
                                    </p:anim>
                                    <p:anim calcmode="lin" valueType="num">
                                      <p:cBhvr>
                                        <p:cTn id="122" dur="183" tmFilter="0, 0; 0.125,0.2665; 0.25,0.4; 0.375,0.465; 0.5,0.5;  0.625,0.535; 0.75,0.6; 0.875,0.7335; 1,1">
                                          <p:stCondLst>
                                            <p:cond delay="728"/>
                                          </p:stCondLst>
                                        </p:cTn>
                                        <p:tgtEl>
                                          <p:spTgt spid="35"/>
                                        </p:tgtEl>
                                        <p:attrNameLst>
                                          <p:attrName>ppt_y</p:attrName>
                                        </p:attrNameLst>
                                      </p:cBhvr>
                                      <p:tavLst>
                                        <p:tav tm="0" fmla="#ppt_y-sin(pi*$)/27">
                                          <p:val>
                                            <p:fltVal val="0"/>
                                          </p:val>
                                        </p:tav>
                                        <p:tav tm="100000">
                                          <p:val>
                                            <p:fltVal val="1"/>
                                          </p:val>
                                        </p:tav>
                                      </p:tavLst>
                                    </p:anim>
                                    <p:anim calcmode="lin" valueType="num">
                                      <p:cBhvr>
                                        <p:cTn id="123" dur="90" tmFilter="0, 0; 0.125,0.2665; 0.25,0.4; 0.375,0.465; 0.5,0.5;  0.625,0.535; 0.75,0.6; 0.875,0.7335; 1,1">
                                          <p:stCondLst>
                                            <p:cond delay="911"/>
                                          </p:stCondLst>
                                        </p:cTn>
                                        <p:tgtEl>
                                          <p:spTgt spid="35"/>
                                        </p:tgtEl>
                                        <p:attrNameLst>
                                          <p:attrName>ppt_y</p:attrName>
                                        </p:attrNameLst>
                                      </p:cBhvr>
                                      <p:tavLst>
                                        <p:tav tm="0" fmla="#ppt_y-sin(pi*$)/81">
                                          <p:val>
                                            <p:fltVal val="0"/>
                                          </p:val>
                                        </p:tav>
                                        <p:tav tm="100000">
                                          <p:val>
                                            <p:fltVal val="1"/>
                                          </p:val>
                                        </p:tav>
                                      </p:tavLst>
                                    </p:anim>
                                    <p:animScale>
                                      <p:cBhvr>
                                        <p:cTn id="124" dur="14">
                                          <p:stCondLst>
                                            <p:cond delay="357"/>
                                          </p:stCondLst>
                                        </p:cTn>
                                        <p:tgtEl>
                                          <p:spTgt spid="35"/>
                                        </p:tgtEl>
                                      </p:cBhvr>
                                      <p:to x="100000" y="60000"/>
                                    </p:animScale>
                                    <p:animScale>
                                      <p:cBhvr>
                                        <p:cTn id="125" dur="91" decel="50000">
                                          <p:stCondLst>
                                            <p:cond delay="372"/>
                                          </p:stCondLst>
                                        </p:cTn>
                                        <p:tgtEl>
                                          <p:spTgt spid="35"/>
                                        </p:tgtEl>
                                      </p:cBhvr>
                                      <p:to x="100000" y="100000"/>
                                    </p:animScale>
                                    <p:animScale>
                                      <p:cBhvr>
                                        <p:cTn id="126" dur="14">
                                          <p:stCondLst>
                                            <p:cond delay="722"/>
                                          </p:stCondLst>
                                        </p:cTn>
                                        <p:tgtEl>
                                          <p:spTgt spid="35"/>
                                        </p:tgtEl>
                                      </p:cBhvr>
                                      <p:to x="100000" y="80000"/>
                                    </p:animScale>
                                    <p:animScale>
                                      <p:cBhvr>
                                        <p:cTn id="127" dur="91" decel="50000">
                                          <p:stCondLst>
                                            <p:cond delay="736"/>
                                          </p:stCondLst>
                                        </p:cTn>
                                        <p:tgtEl>
                                          <p:spTgt spid="35"/>
                                        </p:tgtEl>
                                      </p:cBhvr>
                                      <p:to x="100000" y="100000"/>
                                    </p:animScale>
                                    <p:animScale>
                                      <p:cBhvr>
                                        <p:cTn id="128" dur="14">
                                          <p:stCondLst>
                                            <p:cond delay="903"/>
                                          </p:stCondLst>
                                        </p:cTn>
                                        <p:tgtEl>
                                          <p:spTgt spid="35"/>
                                        </p:tgtEl>
                                      </p:cBhvr>
                                      <p:to x="100000" y="90000"/>
                                    </p:animScale>
                                    <p:animScale>
                                      <p:cBhvr>
                                        <p:cTn id="129" dur="91" decel="50000">
                                          <p:stCondLst>
                                            <p:cond delay="917"/>
                                          </p:stCondLst>
                                        </p:cTn>
                                        <p:tgtEl>
                                          <p:spTgt spid="35"/>
                                        </p:tgtEl>
                                      </p:cBhvr>
                                      <p:to x="100000" y="100000"/>
                                    </p:animScale>
                                    <p:animScale>
                                      <p:cBhvr>
                                        <p:cTn id="130" dur="14">
                                          <p:stCondLst>
                                            <p:cond delay="994"/>
                                          </p:stCondLst>
                                        </p:cTn>
                                        <p:tgtEl>
                                          <p:spTgt spid="35"/>
                                        </p:tgtEl>
                                      </p:cBhvr>
                                      <p:to x="100000" y="95000"/>
                                    </p:animScale>
                                    <p:animScale>
                                      <p:cBhvr>
                                        <p:cTn id="131" dur="91" decel="50000">
                                          <p:stCondLst>
                                            <p:cond delay="1009"/>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33"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71328" y="2666038"/>
            <a:ext cx="13105456" cy="6948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200"/>
              </a:lnSpc>
            </a:pPr>
            <a:r>
              <a:rPr lang="tr-TR" sz="3300" dirty="0">
                <a:solidFill>
                  <a:prstClr val="black"/>
                </a:solidFill>
              </a:rPr>
              <a:t>Yukarıda iki farklı ülkenin 2010 yılına ait nüfus piramitleri verilmiştir.</a:t>
            </a:r>
          </a:p>
          <a:p>
            <a:pPr algn="just" defTabSz="1381767">
              <a:lnSpc>
                <a:spcPts val="4200"/>
              </a:lnSpc>
            </a:pPr>
            <a:r>
              <a:rPr lang="tr-TR" sz="3300" b="1" dirty="0">
                <a:solidFill>
                  <a:prstClr val="black"/>
                </a:solidFill>
              </a:rPr>
              <a:t>1) Nüfus piramitleri verilen ülkeler ile ilgili olarak aşağıdakilerden hangisi söylenebilir?</a:t>
            </a:r>
          </a:p>
          <a:p>
            <a:pPr algn="just" defTabSz="1381767">
              <a:lnSpc>
                <a:spcPts val="4200"/>
              </a:lnSpc>
            </a:pPr>
            <a:r>
              <a:rPr lang="tr-TR" sz="3300" dirty="0">
                <a:solidFill>
                  <a:prstClr val="black"/>
                </a:solidFill>
              </a:rPr>
              <a:t>A) İki ülkenin uyguladıkları nüfus politikaları aynıdır .</a:t>
            </a:r>
          </a:p>
          <a:p>
            <a:pPr algn="just" defTabSz="1381767">
              <a:lnSpc>
                <a:spcPts val="4200"/>
              </a:lnSpc>
            </a:pPr>
            <a:r>
              <a:rPr lang="tr-TR" sz="3300" dirty="0">
                <a:solidFill>
                  <a:prstClr val="black"/>
                </a:solidFill>
              </a:rPr>
              <a:t>B) I. ülkenin toplam nüfusu II. ülkeye göre daha fazladır.</a:t>
            </a:r>
          </a:p>
          <a:p>
            <a:pPr algn="just" defTabSz="1381767">
              <a:lnSpc>
                <a:spcPts val="4200"/>
              </a:lnSpc>
            </a:pPr>
            <a:r>
              <a:rPr lang="tr-TR" sz="3300" dirty="0">
                <a:solidFill>
                  <a:prstClr val="black"/>
                </a:solidFill>
              </a:rPr>
              <a:t>C) I. ülkede doğal nüfus artış hızı II. ülkeye göre daha düşüktür.</a:t>
            </a:r>
          </a:p>
          <a:p>
            <a:pPr algn="just" defTabSz="1381767">
              <a:lnSpc>
                <a:spcPts val="4200"/>
              </a:lnSpc>
            </a:pPr>
            <a:r>
              <a:rPr lang="tr-TR" sz="3300" dirty="0">
                <a:solidFill>
                  <a:prstClr val="black"/>
                </a:solidFill>
              </a:rPr>
              <a:t>D) II. Ülkede aritmetik nüfus yoğunluğu I. ülkeye göre daha düşüktür.</a:t>
            </a:r>
          </a:p>
          <a:p>
            <a:pPr algn="just" defTabSz="1381767">
              <a:lnSpc>
                <a:spcPts val="4200"/>
              </a:lnSpc>
            </a:pPr>
            <a:r>
              <a:rPr lang="tr-TR" sz="3300" dirty="0">
                <a:solidFill>
                  <a:prstClr val="black"/>
                </a:solidFill>
              </a:rPr>
              <a:t>E) II. ülkede 2000 yılından 2010 yılına kadar doğal nüfus artış hızında azalma olmuştur.</a:t>
            </a:r>
          </a:p>
        </p:txBody>
      </p:sp>
      <p:sp>
        <p:nvSpPr>
          <p:cNvPr id="4" name="Akış Çizelgesi: Bağlayıcı 3"/>
          <p:cNvSpPr/>
          <p:nvPr/>
        </p:nvSpPr>
        <p:spPr>
          <a:xfrm>
            <a:off x="1499384" y="7454602"/>
            <a:ext cx="576000" cy="57600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pic>
        <p:nvPicPr>
          <p:cNvPr id="1026" name="Picture 2" descr="C:\Documents and Settings\Administrator\Desktop\44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592" y="1742"/>
            <a:ext cx="7825693" cy="370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019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77">
                                          <p:stCondLst>
                                            <p:cond delay="0"/>
                                          </p:stCondLst>
                                        </p:cTn>
                                        <p:tgtEl>
                                          <p:spTgt spid="4"/>
                                        </p:tgtEl>
                                      </p:cBhvr>
                                    </p:animEffect>
                                    <p:anim calcmode="lin" valueType="num">
                                      <p:cBhvr>
                                        <p:cTn id="8" dur="118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
                                        </p:tgtEl>
                                        <p:attrNameLst>
                                          <p:attrName>ppt_y</p:attrName>
                                        </p:attrNameLst>
                                      </p:cBhvr>
                                      <p:tavLst>
                                        <p:tav tm="0" fmla="#ppt_y-sin(pi*$)/81">
                                          <p:val>
                                            <p:fltVal val="0"/>
                                          </p:val>
                                        </p:tav>
                                        <p:tav tm="100000">
                                          <p:val>
                                            <p:fltVal val="1"/>
                                          </p:val>
                                        </p:tav>
                                      </p:tavLst>
                                    </p:anim>
                                    <p:animScale>
                                      <p:cBhvr>
                                        <p:cTn id="13" dur="17">
                                          <p:stCondLst>
                                            <p:cond delay="423"/>
                                          </p:stCondLst>
                                        </p:cTn>
                                        <p:tgtEl>
                                          <p:spTgt spid="4"/>
                                        </p:tgtEl>
                                      </p:cBhvr>
                                      <p:to x="100000" y="60000"/>
                                    </p:animScale>
                                    <p:animScale>
                                      <p:cBhvr>
                                        <p:cTn id="14" dur="108" decel="50000">
                                          <p:stCondLst>
                                            <p:cond delay="439"/>
                                          </p:stCondLst>
                                        </p:cTn>
                                        <p:tgtEl>
                                          <p:spTgt spid="4"/>
                                        </p:tgtEl>
                                      </p:cBhvr>
                                      <p:to x="100000" y="100000"/>
                                    </p:animScale>
                                    <p:animScale>
                                      <p:cBhvr>
                                        <p:cTn id="15" dur="17">
                                          <p:stCondLst>
                                            <p:cond delay="853"/>
                                          </p:stCondLst>
                                        </p:cTn>
                                        <p:tgtEl>
                                          <p:spTgt spid="4"/>
                                        </p:tgtEl>
                                      </p:cBhvr>
                                      <p:to x="100000" y="80000"/>
                                    </p:animScale>
                                    <p:animScale>
                                      <p:cBhvr>
                                        <p:cTn id="16" dur="108" decel="50000">
                                          <p:stCondLst>
                                            <p:cond delay="870"/>
                                          </p:stCondLst>
                                        </p:cTn>
                                        <p:tgtEl>
                                          <p:spTgt spid="4"/>
                                        </p:tgtEl>
                                      </p:cBhvr>
                                      <p:to x="100000" y="100000"/>
                                    </p:animScale>
                                    <p:animScale>
                                      <p:cBhvr>
                                        <p:cTn id="17" dur="17">
                                          <p:stCondLst>
                                            <p:cond delay="1067"/>
                                          </p:stCondLst>
                                        </p:cTn>
                                        <p:tgtEl>
                                          <p:spTgt spid="4"/>
                                        </p:tgtEl>
                                      </p:cBhvr>
                                      <p:to x="100000" y="90000"/>
                                    </p:animScale>
                                    <p:animScale>
                                      <p:cBhvr>
                                        <p:cTn id="18" dur="108" decel="50000">
                                          <p:stCondLst>
                                            <p:cond delay="1084"/>
                                          </p:stCondLst>
                                        </p:cTn>
                                        <p:tgtEl>
                                          <p:spTgt spid="4"/>
                                        </p:tgtEl>
                                      </p:cBhvr>
                                      <p:to x="100000" y="100000"/>
                                    </p:animScale>
                                    <p:animScale>
                                      <p:cBhvr>
                                        <p:cTn id="19" dur="17">
                                          <p:stCondLst>
                                            <p:cond delay="1175"/>
                                          </p:stCondLst>
                                        </p:cTn>
                                        <p:tgtEl>
                                          <p:spTgt spid="4"/>
                                        </p:tgtEl>
                                      </p:cBhvr>
                                      <p:to x="100000" y="95000"/>
                                    </p:animScale>
                                    <p:animScale>
                                      <p:cBhvr>
                                        <p:cTn id="20" dur="108" decel="50000">
                                          <p:stCondLst>
                                            <p:cond delay="119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07232" y="253802"/>
            <a:ext cx="14041624" cy="813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900"/>
              </a:lnSpc>
            </a:pPr>
            <a:r>
              <a:rPr lang="tr-TR" sz="3600" dirty="0">
                <a:solidFill>
                  <a:prstClr val="black"/>
                </a:solidFill>
              </a:rPr>
              <a:t>Ülkelerin nüfus özelliklerini göstermek için kullanılan yöntemlerden biri de nüfus piramitleridir.</a:t>
            </a:r>
          </a:p>
          <a:p>
            <a:pPr algn="just" defTabSz="1381767">
              <a:lnSpc>
                <a:spcPts val="4900"/>
              </a:lnSpc>
            </a:pPr>
            <a:r>
              <a:rPr lang="tr-TR" sz="3600" b="1" dirty="0">
                <a:solidFill>
                  <a:prstClr val="black"/>
                </a:solidFill>
              </a:rPr>
              <a:t>2) Bir ülkenin nüfus piramidine bakılarak aşağıda verilenlerden hangisine </a:t>
            </a:r>
            <a:r>
              <a:rPr lang="tr-TR" sz="3600" b="1" u="sng" dirty="0">
                <a:solidFill>
                  <a:prstClr val="black"/>
                </a:solidFill>
              </a:rPr>
              <a:t>ulaşılamaz</a:t>
            </a:r>
            <a:r>
              <a:rPr lang="tr-TR" sz="3600" b="1" dirty="0">
                <a:solidFill>
                  <a:prstClr val="black"/>
                </a:solidFill>
              </a:rPr>
              <a:t>?</a:t>
            </a:r>
          </a:p>
          <a:p>
            <a:pPr algn="just" defTabSz="1381767">
              <a:lnSpc>
                <a:spcPts val="4900"/>
              </a:lnSpc>
            </a:pPr>
            <a:r>
              <a:rPr lang="tr-TR" sz="3600" dirty="0">
                <a:solidFill>
                  <a:prstClr val="black"/>
                </a:solidFill>
              </a:rPr>
              <a:t>A) Çalışma çağındaki nüfus miktarı</a:t>
            </a:r>
          </a:p>
          <a:p>
            <a:pPr algn="just" defTabSz="1381767">
              <a:lnSpc>
                <a:spcPts val="4900"/>
              </a:lnSpc>
            </a:pPr>
            <a:r>
              <a:rPr lang="tr-TR" sz="3600" dirty="0">
                <a:solidFill>
                  <a:prstClr val="black"/>
                </a:solidFill>
              </a:rPr>
              <a:t>B) Nüfusun yaş gruplarına dağılımı</a:t>
            </a:r>
          </a:p>
          <a:p>
            <a:pPr algn="just" defTabSz="1381767">
              <a:lnSpc>
                <a:spcPts val="4900"/>
              </a:lnSpc>
            </a:pPr>
            <a:r>
              <a:rPr lang="tr-TR" sz="3600" dirty="0">
                <a:solidFill>
                  <a:prstClr val="black"/>
                </a:solidFill>
              </a:rPr>
              <a:t>C) Kadın nüfusun erkek nüfusa oranı</a:t>
            </a:r>
          </a:p>
          <a:p>
            <a:pPr algn="just" defTabSz="1381767">
              <a:lnSpc>
                <a:spcPts val="4900"/>
              </a:lnSpc>
            </a:pPr>
            <a:r>
              <a:rPr lang="tr-TR" sz="3600" dirty="0">
                <a:solidFill>
                  <a:prstClr val="black"/>
                </a:solidFill>
              </a:rPr>
              <a:t>D) Hizmet sektöründe çalışan nüfus miktarı</a:t>
            </a:r>
          </a:p>
          <a:p>
            <a:pPr algn="just" defTabSz="1381767">
              <a:lnSpc>
                <a:spcPts val="4900"/>
              </a:lnSpc>
            </a:pPr>
            <a:r>
              <a:rPr lang="tr-TR" sz="3600" dirty="0">
                <a:solidFill>
                  <a:prstClr val="black"/>
                </a:solidFill>
              </a:rPr>
              <a:t>E) Toplam nüfusu miktarı</a:t>
            </a:r>
          </a:p>
        </p:txBody>
      </p:sp>
      <p:sp>
        <p:nvSpPr>
          <p:cNvPr id="4" name="Akış Çizelgesi: Bağlayıcı 3"/>
          <p:cNvSpPr/>
          <p:nvPr/>
        </p:nvSpPr>
        <p:spPr>
          <a:xfrm>
            <a:off x="707232" y="5942434"/>
            <a:ext cx="576000" cy="57600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32068632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77">
                                          <p:stCondLst>
                                            <p:cond delay="0"/>
                                          </p:stCondLst>
                                        </p:cTn>
                                        <p:tgtEl>
                                          <p:spTgt spid="4"/>
                                        </p:tgtEl>
                                      </p:cBhvr>
                                    </p:animEffect>
                                    <p:anim calcmode="lin" valueType="num">
                                      <p:cBhvr>
                                        <p:cTn id="8" dur="118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
                                        </p:tgtEl>
                                        <p:attrNameLst>
                                          <p:attrName>ppt_y</p:attrName>
                                        </p:attrNameLst>
                                      </p:cBhvr>
                                      <p:tavLst>
                                        <p:tav tm="0" fmla="#ppt_y-sin(pi*$)/81">
                                          <p:val>
                                            <p:fltVal val="0"/>
                                          </p:val>
                                        </p:tav>
                                        <p:tav tm="100000">
                                          <p:val>
                                            <p:fltVal val="1"/>
                                          </p:val>
                                        </p:tav>
                                      </p:tavLst>
                                    </p:anim>
                                    <p:animScale>
                                      <p:cBhvr>
                                        <p:cTn id="13" dur="17">
                                          <p:stCondLst>
                                            <p:cond delay="423"/>
                                          </p:stCondLst>
                                        </p:cTn>
                                        <p:tgtEl>
                                          <p:spTgt spid="4"/>
                                        </p:tgtEl>
                                      </p:cBhvr>
                                      <p:to x="100000" y="60000"/>
                                    </p:animScale>
                                    <p:animScale>
                                      <p:cBhvr>
                                        <p:cTn id="14" dur="108" decel="50000">
                                          <p:stCondLst>
                                            <p:cond delay="439"/>
                                          </p:stCondLst>
                                        </p:cTn>
                                        <p:tgtEl>
                                          <p:spTgt spid="4"/>
                                        </p:tgtEl>
                                      </p:cBhvr>
                                      <p:to x="100000" y="100000"/>
                                    </p:animScale>
                                    <p:animScale>
                                      <p:cBhvr>
                                        <p:cTn id="15" dur="17">
                                          <p:stCondLst>
                                            <p:cond delay="853"/>
                                          </p:stCondLst>
                                        </p:cTn>
                                        <p:tgtEl>
                                          <p:spTgt spid="4"/>
                                        </p:tgtEl>
                                      </p:cBhvr>
                                      <p:to x="100000" y="80000"/>
                                    </p:animScale>
                                    <p:animScale>
                                      <p:cBhvr>
                                        <p:cTn id="16" dur="108" decel="50000">
                                          <p:stCondLst>
                                            <p:cond delay="870"/>
                                          </p:stCondLst>
                                        </p:cTn>
                                        <p:tgtEl>
                                          <p:spTgt spid="4"/>
                                        </p:tgtEl>
                                      </p:cBhvr>
                                      <p:to x="100000" y="100000"/>
                                    </p:animScale>
                                    <p:animScale>
                                      <p:cBhvr>
                                        <p:cTn id="17" dur="17">
                                          <p:stCondLst>
                                            <p:cond delay="1067"/>
                                          </p:stCondLst>
                                        </p:cTn>
                                        <p:tgtEl>
                                          <p:spTgt spid="4"/>
                                        </p:tgtEl>
                                      </p:cBhvr>
                                      <p:to x="100000" y="90000"/>
                                    </p:animScale>
                                    <p:animScale>
                                      <p:cBhvr>
                                        <p:cTn id="18" dur="108" decel="50000">
                                          <p:stCondLst>
                                            <p:cond delay="1084"/>
                                          </p:stCondLst>
                                        </p:cTn>
                                        <p:tgtEl>
                                          <p:spTgt spid="4"/>
                                        </p:tgtEl>
                                      </p:cBhvr>
                                      <p:to x="100000" y="100000"/>
                                    </p:animScale>
                                    <p:animScale>
                                      <p:cBhvr>
                                        <p:cTn id="19" dur="17">
                                          <p:stCondLst>
                                            <p:cond delay="1175"/>
                                          </p:stCondLst>
                                        </p:cTn>
                                        <p:tgtEl>
                                          <p:spTgt spid="4"/>
                                        </p:tgtEl>
                                      </p:cBhvr>
                                      <p:to x="100000" y="95000"/>
                                    </p:animScale>
                                    <p:animScale>
                                      <p:cBhvr>
                                        <p:cTn id="20" dur="108" decel="50000">
                                          <p:stCondLst>
                                            <p:cond delay="119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Administrator\Desktop\NÜFUS PİRAMİTLERİ\Resim\04-Population-Pyramid-Model-PowerP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48" y="1461136"/>
            <a:ext cx="13393488" cy="72176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280155" y="4426919"/>
            <a:ext cx="1368152" cy="446276"/>
          </a:xfrm>
          <a:prstGeom prst="rect">
            <a:avLst/>
          </a:prstGeom>
          <a:noFill/>
        </p:spPr>
        <p:txBody>
          <a:bodyPr wrap="square" rtlCol="0">
            <a:spAutoFit/>
          </a:bodyPr>
          <a:lstStyle/>
          <a:p>
            <a:pPr algn="ctr"/>
            <a:r>
              <a:rPr lang="tr-TR" sz="2300" b="1" dirty="0"/>
              <a:t>Erkek</a:t>
            </a:r>
          </a:p>
        </p:txBody>
      </p:sp>
      <p:sp>
        <p:nvSpPr>
          <p:cNvPr id="5" name="Metin kutusu 4"/>
          <p:cNvSpPr txBox="1"/>
          <p:nvPr/>
        </p:nvSpPr>
        <p:spPr>
          <a:xfrm>
            <a:off x="10356304" y="4426919"/>
            <a:ext cx="1368152" cy="446276"/>
          </a:xfrm>
          <a:prstGeom prst="rect">
            <a:avLst/>
          </a:prstGeom>
          <a:noFill/>
        </p:spPr>
        <p:txBody>
          <a:bodyPr wrap="square" rtlCol="0">
            <a:spAutoFit/>
          </a:bodyPr>
          <a:lstStyle/>
          <a:p>
            <a:pPr algn="ctr"/>
            <a:r>
              <a:rPr lang="tr-TR" sz="2300" b="1" dirty="0"/>
              <a:t>Kadın</a:t>
            </a:r>
          </a:p>
        </p:txBody>
      </p:sp>
      <p:sp>
        <p:nvSpPr>
          <p:cNvPr id="4" name="Dikdörtgen 3"/>
          <p:cNvSpPr/>
          <p:nvPr/>
        </p:nvSpPr>
        <p:spPr>
          <a:xfrm>
            <a:off x="131168" y="34146"/>
            <a:ext cx="14905656" cy="1515800"/>
          </a:xfrm>
          <a:prstGeom prst="rect">
            <a:avLst/>
          </a:prstGeom>
        </p:spPr>
        <p:txBody>
          <a:bodyPr wrap="square">
            <a:spAutoFit/>
          </a:bodyPr>
          <a:lstStyle/>
          <a:p>
            <a:pPr algn="just">
              <a:lnSpc>
                <a:spcPts val="3700"/>
              </a:lnSpc>
            </a:pPr>
            <a:r>
              <a:rPr lang="tr-TR" sz="2800" b="1" dirty="0"/>
              <a:t>Nüfusun sosyoekonomik durumunu belirleyebilmek ve geleceği ile ilgili planlar yapabilmek için yaş ve yaşın cinsiyetlere göre dağılımının öncelikli olarak bilinmesi gerekir. Nüfusun yaş ve cinsiyet yapısını gösteren bu grafiklere </a:t>
            </a:r>
            <a:r>
              <a:rPr lang="tr-TR" sz="2800" b="1" dirty="0">
                <a:solidFill>
                  <a:srgbClr val="FF0000"/>
                </a:solidFill>
              </a:rPr>
              <a:t>nüfus piramitleri</a:t>
            </a:r>
            <a:r>
              <a:rPr lang="tr-TR" sz="2800" b="1" dirty="0"/>
              <a:t> denir.</a:t>
            </a:r>
          </a:p>
        </p:txBody>
      </p:sp>
    </p:spTree>
    <p:extLst>
      <p:ext uri="{BB962C8B-B14F-4D97-AF65-F5344CB8AC3E}">
        <p14:creationId xmlns:p14="http://schemas.microsoft.com/office/powerpoint/2010/main" val="52302884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51248" y="253802"/>
            <a:ext cx="13825536" cy="813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800"/>
              </a:lnSpc>
            </a:pPr>
            <a:r>
              <a:rPr lang="tr-TR" sz="3600" dirty="0">
                <a:solidFill>
                  <a:prstClr val="black"/>
                </a:solidFill>
              </a:rPr>
              <a:t>Nüfus piramitlerinde yaş grupları genel olarak 0-14 yaş arası çocuk, 15-64 yaş arası yetişkin, 65 ve daha yukarı yaş ise yaşlı nüfus olarak kabul edilmektedir.</a:t>
            </a:r>
          </a:p>
          <a:p>
            <a:pPr algn="just" defTabSz="1381767">
              <a:lnSpc>
                <a:spcPts val="4800"/>
              </a:lnSpc>
            </a:pPr>
            <a:r>
              <a:rPr lang="tr-TR" sz="3600" b="1" dirty="0">
                <a:solidFill>
                  <a:prstClr val="black"/>
                </a:solidFill>
              </a:rPr>
              <a:t>3) Buna göre 0-14 yaş arası nüfus oranı diğer yaş gruplarına göre daha fazla olan bir ülkenin nüfus özellikleri hakkında aşağıdakilerden hangisi </a:t>
            </a:r>
            <a:r>
              <a:rPr lang="tr-TR" sz="3600" b="1" u="sng" dirty="0">
                <a:solidFill>
                  <a:prstClr val="black"/>
                </a:solidFill>
              </a:rPr>
              <a:t>kesin</a:t>
            </a:r>
            <a:r>
              <a:rPr lang="tr-TR" sz="3600" b="1" dirty="0">
                <a:solidFill>
                  <a:prstClr val="black"/>
                </a:solidFill>
              </a:rPr>
              <a:t> olarak söylenebilir?</a:t>
            </a:r>
          </a:p>
          <a:p>
            <a:pPr algn="just" defTabSz="1381767">
              <a:lnSpc>
                <a:spcPts val="4800"/>
              </a:lnSpc>
            </a:pPr>
            <a:r>
              <a:rPr lang="tr-TR" sz="3600" dirty="0">
                <a:solidFill>
                  <a:prstClr val="black"/>
                </a:solidFill>
              </a:rPr>
              <a:t>A) Kadın nüfusu erkek nüfusuna göre daha fazladır.</a:t>
            </a:r>
          </a:p>
          <a:p>
            <a:pPr algn="just" defTabSz="1381767">
              <a:lnSpc>
                <a:spcPts val="4800"/>
              </a:lnSpc>
            </a:pPr>
            <a:r>
              <a:rPr lang="tr-TR" sz="3600" dirty="0">
                <a:solidFill>
                  <a:prstClr val="black"/>
                </a:solidFill>
              </a:rPr>
              <a:t>B) Çalışma çağındaki nüfus oranı yaşlı nüfus oranına göre daha azdır.</a:t>
            </a:r>
          </a:p>
          <a:p>
            <a:pPr algn="just" defTabSz="1381767">
              <a:lnSpc>
                <a:spcPts val="4800"/>
              </a:lnSpc>
            </a:pPr>
            <a:r>
              <a:rPr lang="tr-TR" sz="3600" dirty="0">
                <a:solidFill>
                  <a:prstClr val="black"/>
                </a:solidFill>
              </a:rPr>
              <a:t>C) Çocuk nüfus miktarı yaşlı nüfus miktarına göre daha fazladır.</a:t>
            </a:r>
          </a:p>
          <a:p>
            <a:pPr algn="just" defTabSz="1381767">
              <a:lnSpc>
                <a:spcPts val="4800"/>
              </a:lnSpc>
            </a:pPr>
            <a:r>
              <a:rPr lang="tr-TR" sz="3600" dirty="0">
                <a:solidFill>
                  <a:prstClr val="black"/>
                </a:solidFill>
              </a:rPr>
              <a:t>D) Doğal nüfus artış hızı gerçek nüfus artış hızından düşüktür.</a:t>
            </a:r>
          </a:p>
          <a:p>
            <a:pPr algn="just" defTabSz="1381767">
              <a:lnSpc>
                <a:spcPts val="4800"/>
              </a:lnSpc>
            </a:pPr>
            <a:r>
              <a:rPr lang="tr-TR" sz="3600" dirty="0">
                <a:solidFill>
                  <a:prstClr val="black"/>
                </a:solidFill>
              </a:rPr>
              <a:t>E) Tarım sektöründe çalışan nüfus oranı sanayi sektöründe çalışan nüfus oranına göre daha azdır.</a:t>
            </a:r>
          </a:p>
        </p:txBody>
      </p:sp>
      <p:sp>
        <p:nvSpPr>
          <p:cNvPr id="4" name="Akış Çizelgesi: Bağlayıcı 3"/>
          <p:cNvSpPr/>
          <p:nvPr/>
        </p:nvSpPr>
        <p:spPr>
          <a:xfrm>
            <a:off x="851248" y="5582394"/>
            <a:ext cx="576000" cy="57600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877194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77">
                                          <p:stCondLst>
                                            <p:cond delay="0"/>
                                          </p:stCondLst>
                                        </p:cTn>
                                        <p:tgtEl>
                                          <p:spTgt spid="4"/>
                                        </p:tgtEl>
                                      </p:cBhvr>
                                    </p:animEffect>
                                    <p:anim calcmode="lin" valueType="num">
                                      <p:cBhvr>
                                        <p:cTn id="8" dur="118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
                                        </p:tgtEl>
                                        <p:attrNameLst>
                                          <p:attrName>ppt_y</p:attrName>
                                        </p:attrNameLst>
                                      </p:cBhvr>
                                      <p:tavLst>
                                        <p:tav tm="0" fmla="#ppt_y-sin(pi*$)/81">
                                          <p:val>
                                            <p:fltVal val="0"/>
                                          </p:val>
                                        </p:tav>
                                        <p:tav tm="100000">
                                          <p:val>
                                            <p:fltVal val="1"/>
                                          </p:val>
                                        </p:tav>
                                      </p:tavLst>
                                    </p:anim>
                                    <p:animScale>
                                      <p:cBhvr>
                                        <p:cTn id="13" dur="17">
                                          <p:stCondLst>
                                            <p:cond delay="423"/>
                                          </p:stCondLst>
                                        </p:cTn>
                                        <p:tgtEl>
                                          <p:spTgt spid="4"/>
                                        </p:tgtEl>
                                      </p:cBhvr>
                                      <p:to x="100000" y="60000"/>
                                    </p:animScale>
                                    <p:animScale>
                                      <p:cBhvr>
                                        <p:cTn id="14" dur="108" decel="50000">
                                          <p:stCondLst>
                                            <p:cond delay="439"/>
                                          </p:stCondLst>
                                        </p:cTn>
                                        <p:tgtEl>
                                          <p:spTgt spid="4"/>
                                        </p:tgtEl>
                                      </p:cBhvr>
                                      <p:to x="100000" y="100000"/>
                                    </p:animScale>
                                    <p:animScale>
                                      <p:cBhvr>
                                        <p:cTn id="15" dur="17">
                                          <p:stCondLst>
                                            <p:cond delay="853"/>
                                          </p:stCondLst>
                                        </p:cTn>
                                        <p:tgtEl>
                                          <p:spTgt spid="4"/>
                                        </p:tgtEl>
                                      </p:cBhvr>
                                      <p:to x="100000" y="80000"/>
                                    </p:animScale>
                                    <p:animScale>
                                      <p:cBhvr>
                                        <p:cTn id="16" dur="108" decel="50000">
                                          <p:stCondLst>
                                            <p:cond delay="870"/>
                                          </p:stCondLst>
                                        </p:cTn>
                                        <p:tgtEl>
                                          <p:spTgt spid="4"/>
                                        </p:tgtEl>
                                      </p:cBhvr>
                                      <p:to x="100000" y="100000"/>
                                    </p:animScale>
                                    <p:animScale>
                                      <p:cBhvr>
                                        <p:cTn id="17" dur="17">
                                          <p:stCondLst>
                                            <p:cond delay="1067"/>
                                          </p:stCondLst>
                                        </p:cTn>
                                        <p:tgtEl>
                                          <p:spTgt spid="4"/>
                                        </p:tgtEl>
                                      </p:cBhvr>
                                      <p:to x="100000" y="90000"/>
                                    </p:animScale>
                                    <p:animScale>
                                      <p:cBhvr>
                                        <p:cTn id="18" dur="108" decel="50000">
                                          <p:stCondLst>
                                            <p:cond delay="1084"/>
                                          </p:stCondLst>
                                        </p:cTn>
                                        <p:tgtEl>
                                          <p:spTgt spid="4"/>
                                        </p:tgtEl>
                                      </p:cBhvr>
                                      <p:to x="100000" y="100000"/>
                                    </p:animScale>
                                    <p:animScale>
                                      <p:cBhvr>
                                        <p:cTn id="19" dur="17">
                                          <p:stCondLst>
                                            <p:cond delay="1175"/>
                                          </p:stCondLst>
                                        </p:cTn>
                                        <p:tgtEl>
                                          <p:spTgt spid="4"/>
                                        </p:tgtEl>
                                      </p:cBhvr>
                                      <p:to x="100000" y="95000"/>
                                    </p:animScale>
                                    <p:animScale>
                                      <p:cBhvr>
                                        <p:cTn id="20" dur="108" decel="50000">
                                          <p:stCondLst>
                                            <p:cond delay="119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07232" y="2153752"/>
            <a:ext cx="14329656"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81767">
              <a:lnSpc>
                <a:spcPts val="4900"/>
              </a:lnSpc>
            </a:pPr>
            <a:r>
              <a:rPr lang="tr-TR" sz="3400" b="1" dirty="0">
                <a:solidFill>
                  <a:prstClr val="black"/>
                </a:solidFill>
              </a:rPr>
              <a:t>4) Nüfus piramitleri ile ilgili aşağıda verilen bilgilerden hangisi </a:t>
            </a:r>
            <a:r>
              <a:rPr lang="tr-TR" sz="3400" b="1" u="sng" dirty="0">
                <a:solidFill>
                  <a:prstClr val="black"/>
                </a:solidFill>
              </a:rPr>
              <a:t>yanlıştır</a:t>
            </a:r>
            <a:r>
              <a:rPr lang="tr-TR" sz="3400" b="1" dirty="0">
                <a:solidFill>
                  <a:prstClr val="black"/>
                </a:solidFill>
              </a:rPr>
              <a:t>?</a:t>
            </a:r>
          </a:p>
          <a:p>
            <a:pPr defTabSz="1381767">
              <a:lnSpc>
                <a:spcPts val="4900"/>
              </a:lnSpc>
            </a:pPr>
            <a:r>
              <a:rPr lang="tr-TR" sz="3400" dirty="0">
                <a:solidFill>
                  <a:prstClr val="black"/>
                </a:solidFill>
              </a:rPr>
              <a:t>A) Sanayi Devrimi öncesi toplumların çoğunun nüfus piramidi arı kovanı şeklindeydi.</a:t>
            </a:r>
          </a:p>
          <a:p>
            <a:pPr defTabSz="1381767">
              <a:lnSpc>
                <a:spcPts val="4900"/>
              </a:lnSpc>
            </a:pPr>
            <a:r>
              <a:rPr lang="tr-TR" sz="3400" dirty="0">
                <a:solidFill>
                  <a:prstClr val="black"/>
                </a:solidFill>
              </a:rPr>
              <a:t>B) Düşük doğum ve ölüm oranlarının görüldüğü ülkelerin nüfus piramidi arı kovanı şeklindedir.</a:t>
            </a:r>
          </a:p>
          <a:p>
            <a:pPr defTabSz="1381767">
              <a:lnSpc>
                <a:spcPts val="4900"/>
              </a:lnSpc>
            </a:pPr>
            <a:r>
              <a:rPr lang="tr-TR" sz="3400" dirty="0">
                <a:solidFill>
                  <a:prstClr val="black"/>
                </a:solidFill>
              </a:rPr>
              <a:t>C) 0 - 5 yaş grubundaki ölüm oranlarının azalmaya başladığı ancak doğum oranlarının yüksek olduğu ülkelerin piramidi kenarları içe çökük bir özellik gösterir.</a:t>
            </a:r>
          </a:p>
          <a:p>
            <a:pPr defTabSz="1381767">
              <a:lnSpc>
                <a:spcPts val="4900"/>
              </a:lnSpc>
            </a:pPr>
            <a:r>
              <a:rPr lang="tr-TR" sz="3400" dirty="0">
                <a:solidFill>
                  <a:prstClr val="black"/>
                </a:solidFill>
              </a:rPr>
              <a:t>D) Asimetrik piramit, doğum oranında hızlı bir düşüş görüldüğü, ölüm oranının da düşük olduğu ülkelere özgüdür.</a:t>
            </a:r>
          </a:p>
          <a:p>
            <a:pPr defTabSz="1381767">
              <a:lnSpc>
                <a:spcPts val="4900"/>
              </a:lnSpc>
            </a:pPr>
            <a:r>
              <a:rPr lang="tr-TR" sz="3400" dirty="0">
                <a:solidFill>
                  <a:prstClr val="black"/>
                </a:solidFill>
              </a:rPr>
              <a:t>E) Çan şeklindeki piramit, uzun bir zaman sürecinde düşük doğum ve ölüm oranlarından sonra doğum oranlarının arttığını gösterir.</a:t>
            </a:r>
          </a:p>
        </p:txBody>
      </p:sp>
      <p:sp>
        <p:nvSpPr>
          <p:cNvPr id="4" name="Akış Çizelgesi: Bağlayıcı 3"/>
          <p:cNvSpPr/>
          <p:nvPr/>
        </p:nvSpPr>
        <p:spPr>
          <a:xfrm>
            <a:off x="635224" y="1477938"/>
            <a:ext cx="576000" cy="57600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2838556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77">
                                          <p:stCondLst>
                                            <p:cond delay="0"/>
                                          </p:stCondLst>
                                        </p:cTn>
                                        <p:tgtEl>
                                          <p:spTgt spid="4"/>
                                        </p:tgtEl>
                                      </p:cBhvr>
                                    </p:animEffect>
                                    <p:anim calcmode="lin" valueType="num">
                                      <p:cBhvr>
                                        <p:cTn id="8" dur="118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
                                        </p:tgtEl>
                                        <p:attrNameLst>
                                          <p:attrName>ppt_y</p:attrName>
                                        </p:attrNameLst>
                                      </p:cBhvr>
                                      <p:tavLst>
                                        <p:tav tm="0" fmla="#ppt_y-sin(pi*$)/81">
                                          <p:val>
                                            <p:fltVal val="0"/>
                                          </p:val>
                                        </p:tav>
                                        <p:tav tm="100000">
                                          <p:val>
                                            <p:fltVal val="1"/>
                                          </p:val>
                                        </p:tav>
                                      </p:tavLst>
                                    </p:anim>
                                    <p:animScale>
                                      <p:cBhvr>
                                        <p:cTn id="13" dur="17">
                                          <p:stCondLst>
                                            <p:cond delay="423"/>
                                          </p:stCondLst>
                                        </p:cTn>
                                        <p:tgtEl>
                                          <p:spTgt spid="4"/>
                                        </p:tgtEl>
                                      </p:cBhvr>
                                      <p:to x="100000" y="60000"/>
                                    </p:animScale>
                                    <p:animScale>
                                      <p:cBhvr>
                                        <p:cTn id="14" dur="108" decel="50000">
                                          <p:stCondLst>
                                            <p:cond delay="439"/>
                                          </p:stCondLst>
                                        </p:cTn>
                                        <p:tgtEl>
                                          <p:spTgt spid="4"/>
                                        </p:tgtEl>
                                      </p:cBhvr>
                                      <p:to x="100000" y="100000"/>
                                    </p:animScale>
                                    <p:animScale>
                                      <p:cBhvr>
                                        <p:cTn id="15" dur="17">
                                          <p:stCondLst>
                                            <p:cond delay="853"/>
                                          </p:stCondLst>
                                        </p:cTn>
                                        <p:tgtEl>
                                          <p:spTgt spid="4"/>
                                        </p:tgtEl>
                                      </p:cBhvr>
                                      <p:to x="100000" y="80000"/>
                                    </p:animScale>
                                    <p:animScale>
                                      <p:cBhvr>
                                        <p:cTn id="16" dur="108" decel="50000">
                                          <p:stCondLst>
                                            <p:cond delay="870"/>
                                          </p:stCondLst>
                                        </p:cTn>
                                        <p:tgtEl>
                                          <p:spTgt spid="4"/>
                                        </p:tgtEl>
                                      </p:cBhvr>
                                      <p:to x="100000" y="100000"/>
                                    </p:animScale>
                                    <p:animScale>
                                      <p:cBhvr>
                                        <p:cTn id="17" dur="17">
                                          <p:stCondLst>
                                            <p:cond delay="1067"/>
                                          </p:stCondLst>
                                        </p:cTn>
                                        <p:tgtEl>
                                          <p:spTgt spid="4"/>
                                        </p:tgtEl>
                                      </p:cBhvr>
                                      <p:to x="100000" y="90000"/>
                                    </p:animScale>
                                    <p:animScale>
                                      <p:cBhvr>
                                        <p:cTn id="18" dur="108" decel="50000">
                                          <p:stCondLst>
                                            <p:cond delay="1084"/>
                                          </p:stCondLst>
                                        </p:cTn>
                                        <p:tgtEl>
                                          <p:spTgt spid="4"/>
                                        </p:tgtEl>
                                      </p:cBhvr>
                                      <p:to x="100000" y="100000"/>
                                    </p:animScale>
                                    <p:animScale>
                                      <p:cBhvr>
                                        <p:cTn id="19" dur="17">
                                          <p:stCondLst>
                                            <p:cond delay="1175"/>
                                          </p:stCondLst>
                                        </p:cTn>
                                        <p:tgtEl>
                                          <p:spTgt spid="4"/>
                                        </p:tgtEl>
                                      </p:cBhvr>
                                      <p:to x="100000" y="95000"/>
                                    </p:animScale>
                                    <p:animScale>
                                      <p:cBhvr>
                                        <p:cTn id="20" dur="108" decel="50000">
                                          <p:stCondLst>
                                            <p:cond delay="119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51248" y="112666"/>
            <a:ext cx="13753528" cy="813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81767">
              <a:lnSpc>
                <a:spcPts val="4900"/>
              </a:lnSpc>
            </a:pPr>
            <a:r>
              <a:rPr lang="tr-TR" sz="3600" dirty="0">
                <a:solidFill>
                  <a:prstClr val="black"/>
                </a:solidFill>
              </a:rPr>
              <a:t>Nüfus piramitlerinde yaş grupları genel olarak 0-14 yaş arası çocuk, 15-64 yaş arası yetişkin, 65 yaş ve yukarı ise yaşlı nüfus olarak kabul edilmektedir.</a:t>
            </a:r>
          </a:p>
          <a:p>
            <a:pPr algn="just" defTabSz="1381767">
              <a:lnSpc>
                <a:spcPts val="4900"/>
              </a:lnSpc>
            </a:pPr>
            <a:r>
              <a:rPr lang="tr-TR" sz="3600" b="1" dirty="0">
                <a:solidFill>
                  <a:prstClr val="black"/>
                </a:solidFill>
              </a:rPr>
              <a:t>5) Aşağıda verilen ülkelerden hangisinin yaşlı nüfus oranı diğer ülkelerin yaşlı nüfus oranına göre </a:t>
            </a:r>
            <a:r>
              <a:rPr lang="tr-TR" sz="3600" b="1" u="sng" dirty="0">
                <a:solidFill>
                  <a:prstClr val="black"/>
                </a:solidFill>
              </a:rPr>
              <a:t>daha az</a:t>
            </a:r>
            <a:r>
              <a:rPr lang="tr-TR" sz="3600" b="1" dirty="0">
                <a:solidFill>
                  <a:prstClr val="black"/>
                </a:solidFill>
              </a:rPr>
              <a:t> olduğu söylenebilir?</a:t>
            </a:r>
          </a:p>
          <a:p>
            <a:pPr algn="just" defTabSz="1381767">
              <a:lnSpc>
                <a:spcPts val="4900"/>
              </a:lnSpc>
            </a:pPr>
            <a:r>
              <a:rPr lang="tr-TR" sz="3600" dirty="0">
                <a:solidFill>
                  <a:prstClr val="black"/>
                </a:solidFill>
              </a:rPr>
              <a:t>A) Bangladeş</a:t>
            </a:r>
          </a:p>
          <a:p>
            <a:pPr algn="just" defTabSz="1381767">
              <a:lnSpc>
                <a:spcPts val="4900"/>
              </a:lnSpc>
            </a:pPr>
            <a:r>
              <a:rPr lang="tr-TR" sz="3600" dirty="0">
                <a:solidFill>
                  <a:prstClr val="black"/>
                </a:solidFill>
              </a:rPr>
              <a:t>B) Japonya</a:t>
            </a:r>
          </a:p>
          <a:p>
            <a:pPr algn="just" defTabSz="1381767">
              <a:lnSpc>
                <a:spcPts val="4900"/>
              </a:lnSpc>
            </a:pPr>
            <a:r>
              <a:rPr lang="tr-TR" sz="3600" dirty="0">
                <a:solidFill>
                  <a:prstClr val="black"/>
                </a:solidFill>
              </a:rPr>
              <a:t>C) İngiltere</a:t>
            </a:r>
          </a:p>
          <a:p>
            <a:pPr algn="just" defTabSz="1381767">
              <a:lnSpc>
                <a:spcPts val="4900"/>
              </a:lnSpc>
            </a:pPr>
            <a:r>
              <a:rPr lang="tr-TR" sz="3600" dirty="0">
                <a:solidFill>
                  <a:prstClr val="black"/>
                </a:solidFill>
              </a:rPr>
              <a:t>D) Fransa</a:t>
            </a:r>
          </a:p>
          <a:p>
            <a:pPr algn="just" defTabSz="1381767">
              <a:lnSpc>
                <a:spcPts val="4900"/>
              </a:lnSpc>
            </a:pPr>
            <a:r>
              <a:rPr lang="tr-TR" sz="3600" dirty="0">
                <a:solidFill>
                  <a:prstClr val="black"/>
                </a:solidFill>
              </a:rPr>
              <a:t>E) Norveç</a:t>
            </a:r>
          </a:p>
        </p:txBody>
      </p:sp>
      <p:sp>
        <p:nvSpPr>
          <p:cNvPr id="4" name="Akış Çizelgesi: Bağlayıcı 3"/>
          <p:cNvSpPr/>
          <p:nvPr/>
        </p:nvSpPr>
        <p:spPr>
          <a:xfrm>
            <a:off x="829612" y="4214306"/>
            <a:ext cx="576000" cy="576000"/>
          </a:xfrm>
          <a:prstGeom prst="flowChartConnector">
            <a:avLst/>
          </a:prstGeom>
          <a:solidFill>
            <a:srgbClr val="FF0066"/>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134993" tIns="67496" rIns="134993" bIns="67496" rtlCol="0" anchor="ctr"/>
          <a:lstStyle/>
          <a:p>
            <a:pPr algn="ctr" defTabSz="1349929"/>
            <a:endParaRPr lang="tr-TR">
              <a:solidFill>
                <a:prstClr val="white"/>
              </a:solidFill>
            </a:endParaRPr>
          </a:p>
        </p:txBody>
      </p:sp>
    </p:spTree>
    <p:extLst>
      <p:ext uri="{BB962C8B-B14F-4D97-AF65-F5344CB8AC3E}">
        <p14:creationId xmlns:p14="http://schemas.microsoft.com/office/powerpoint/2010/main" val="32678658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77">
                                          <p:stCondLst>
                                            <p:cond delay="0"/>
                                          </p:stCondLst>
                                        </p:cTn>
                                        <p:tgtEl>
                                          <p:spTgt spid="4"/>
                                        </p:tgtEl>
                                      </p:cBhvr>
                                    </p:animEffect>
                                    <p:anim calcmode="lin" valueType="num">
                                      <p:cBhvr>
                                        <p:cTn id="8" dur="118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
                                        </p:tgtEl>
                                        <p:attrNameLst>
                                          <p:attrName>ppt_y</p:attrName>
                                        </p:attrNameLst>
                                      </p:cBhvr>
                                      <p:tavLst>
                                        <p:tav tm="0" fmla="#ppt_y-sin(pi*$)/81">
                                          <p:val>
                                            <p:fltVal val="0"/>
                                          </p:val>
                                        </p:tav>
                                        <p:tav tm="100000">
                                          <p:val>
                                            <p:fltVal val="1"/>
                                          </p:val>
                                        </p:tav>
                                      </p:tavLst>
                                    </p:anim>
                                    <p:animScale>
                                      <p:cBhvr>
                                        <p:cTn id="13" dur="17">
                                          <p:stCondLst>
                                            <p:cond delay="423"/>
                                          </p:stCondLst>
                                        </p:cTn>
                                        <p:tgtEl>
                                          <p:spTgt spid="4"/>
                                        </p:tgtEl>
                                      </p:cBhvr>
                                      <p:to x="100000" y="60000"/>
                                    </p:animScale>
                                    <p:animScale>
                                      <p:cBhvr>
                                        <p:cTn id="14" dur="108" decel="50000">
                                          <p:stCondLst>
                                            <p:cond delay="439"/>
                                          </p:stCondLst>
                                        </p:cTn>
                                        <p:tgtEl>
                                          <p:spTgt spid="4"/>
                                        </p:tgtEl>
                                      </p:cBhvr>
                                      <p:to x="100000" y="100000"/>
                                    </p:animScale>
                                    <p:animScale>
                                      <p:cBhvr>
                                        <p:cTn id="15" dur="17">
                                          <p:stCondLst>
                                            <p:cond delay="853"/>
                                          </p:stCondLst>
                                        </p:cTn>
                                        <p:tgtEl>
                                          <p:spTgt spid="4"/>
                                        </p:tgtEl>
                                      </p:cBhvr>
                                      <p:to x="100000" y="80000"/>
                                    </p:animScale>
                                    <p:animScale>
                                      <p:cBhvr>
                                        <p:cTn id="16" dur="108" decel="50000">
                                          <p:stCondLst>
                                            <p:cond delay="870"/>
                                          </p:stCondLst>
                                        </p:cTn>
                                        <p:tgtEl>
                                          <p:spTgt spid="4"/>
                                        </p:tgtEl>
                                      </p:cBhvr>
                                      <p:to x="100000" y="100000"/>
                                    </p:animScale>
                                    <p:animScale>
                                      <p:cBhvr>
                                        <p:cTn id="17" dur="17">
                                          <p:stCondLst>
                                            <p:cond delay="1067"/>
                                          </p:stCondLst>
                                        </p:cTn>
                                        <p:tgtEl>
                                          <p:spTgt spid="4"/>
                                        </p:tgtEl>
                                      </p:cBhvr>
                                      <p:to x="100000" y="90000"/>
                                    </p:animScale>
                                    <p:animScale>
                                      <p:cBhvr>
                                        <p:cTn id="18" dur="108" decel="50000">
                                          <p:stCondLst>
                                            <p:cond delay="1084"/>
                                          </p:stCondLst>
                                        </p:cTn>
                                        <p:tgtEl>
                                          <p:spTgt spid="4"/>
                                        </p:tgtEl>
                                      </p:cBhvr>
                                      <p:to x="100000" y="100000"/>
                                    </p:animScale>
                                    <p:animScale>
                                      <p:cBhvr>
                                        <p:cTn id="19" dur="17">
                                          <p:stCondLst>
                                            <p:cond delay="1175"/>
                                          </p:stCondLst>
                                        </p:cTn>
                                        <p:tgtEl>
                                          <p:spTgt spid="4"/>
                                        </p:tgtEl>
                                      </p:cBhvr>
                                      <p:to x="100000" y="95000"/>
                                    </p:animScale>
                                    <p:animScale>
                                      <p:cBhvr>
                                        <p:cTn id="20" dur="108" decel="50000">
                                          <p:stCondLst>
                                            <p:cond delay="1192"/>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C:\Documents and Settings\OSMAN\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312"/>
            <a:ext cx="15240000" cy="888806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47192" y="47938"/>
            <a:ext cx="7547259" cy="1862048"/>
          </a:xfrm>
          <a:prstGeom prst="rect">
            <a:avLst/>
          </a:prstGeom>
          <a:noFill/>
        </p:spPr>
        <p:txBody>
          <a:bodyPr wrap="none" lIns="91440" tIns="45720" rIns="91440" bIns="45720">
            <a:spAutoFit/>
          </a:bodyPr>
          <a:lstStyle/>
          <a:p>
            <a:pPr algn="ctr"/>
            <a:r>
              <a:rPr lang="tr-TR" sz="11500" b="1" cap="all" dirty="0">
                <a:ln w="9000" cmpd="sng">
                  <a:solidFill>
                    <a:srgbClr val="8064A2">
                      <a:shade val="50000"/>
                      <a:satMod val="120000"/>
                    </a:srgbClr>
                  </a:solidFill>
                  <a:prstDash val="solid"/>
                </a:ln>
                <a:solidFill>
                  <a:srgbClr val="FFFF00"/>
                </a:solidFill>
                <a:effectLst>
                  <a:reflection blurRad="12700" stA="28000" endPos="45000" dist="1000" dir="5400000" sy="-100000" algn="bl" rotWithShape="0"/>
                </a:effectLst>
              </a:rPr>
              <a:t>kaynaklar</a:t>
            </a:r>
          </a:p>
        </p:txBody>
      </p:sp>
      <p:sp>
        <p:nvSpPr>
          <p:cNvPr id="5" name="Yuvarlatılmış Dikdörtgen 4"/>
          <p:cNvSpPr/>
          <p:nvPr/>
        </p:nvSpPr>
        <p:spPr>
          <a:xfrm>
            <a:off x="635224" y="2486050"/>
            <a:ext cx="5904656" cy="6048672"/>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300" b="1" dirty="0">
                <a:solidFill>
                  <a:prstClr val="white"/>
                </a:solidFill>
              </a:rPr>
              <a:t>MEB Coğrafya 10</a:t>
            </a:r>
          </a:p>
          <a:p>
            <a:pPr algn="ctr"/>
            <a:r>
              <a:rPr lang="tr-TR" sz="4300" b="1" dirty="0">
                <a:solidFill>
                  <a:prstClr val="white"/>
                </a:solidFill>
              </a:rPr>
              <a:t> Ders Kitabı, 2019</a:t>
            </a:r>
          </a:p>
          <a:p>
            <a:pPr algn="ctr">
              <a:lnSpc>
                <a:spcPts val="4000"/>
              </a:lnSpc>
            </a:pPr>
            <a:endParaRPr lang="tr-TR" sz="4300" b="1" dirty="0">
              <a:solidFill>
                <a:prstClr val="white"/>
              </a:solidFill>
            </a:endParaRPr>
          </a:p>
          <a:p>
            <a:pPr algn="ctr"/>
            <a:r>
              <a:rPr lang="tr-TR" sz="4300" b="1" u="sng" dirty="0">
                <a:solidFill>
                  <a:srgbClr val="FFFF00"/>
                </a:solidFill>
              </a:rPr>
              <a:t>Yazarlar</a:t>
            </a:r>
          </a:p>
          <a:p>
            <a:pPr algn="ctr"/>
            <a:r>
              <a:rPr lang="tr-TR" sz="4300" b="1" dirty="0">
                <a:solidFill>
                  <a:srgbClr val="FFFF99"/>
                </a:solidFill>
              </a:rPr>
              <a:t>Kenan TÜRKEZ</a:t>
            </a:r>
          </a:p>
          <a:p>
            <a:pPr algn="ctr"/>
            <a:r>
              <a:rPr lang="tr-TR" sz="4300" b="1" dirty="0">
                <a:solidFill>
                  <a:srgbClr val="FFFF99"/>
                </a:solidFill>
              </a:rPr>
              <a:t>Mutlu KARAKOÇ</a:t>
            </a:r>
          </a:p>
          <a:p>
            <a:pPr algn="ctr"/>
            <a:r>
              <a:rPr lang="tr-TR" sz="4300" b="1" dirty="0">
                <a:solidFill>
                  <a:srgbClr val="FFFF99"/>
                </a:solidFill>
              </a:rPr>
              <a:t>Nurullah BALŞEN</a:t>
            </a:r>
          </a:p>
          <a:p>
            <a:pPr algn="ctr"/>
            <a:r>
              <a:rPr lang="tr-TR" sz="4300" b="1" dirty="0">
                <a:solidFill>
                  <a:srgbClr val="FFFF99"/>
                </a:solidFill>
              </a:rPr>
              <a:t>Tolga PEKTAŞ</a:t>
            </a:r>
          </a:p>
          <a:p>
            <a:pPr algn="ctr"/>
            <a:r>
              <a:rPr lang="tr-TR" sz="4300" b="1" dirty="0">
                <a:solidFill>
                  <a:srgbClr val="FFFF99"/>
                </a:solidFill>
              </a:rPr>
              <a:t>İsmail ÖZDOĞAN</a:t>
            </a:r>
            <a:endParaRPr lang="tr-TR" sz="4300" b="1" dirty="0">
              <a:solidFill>
                <a:prstClr val="white"/>
              </a:solidFill>
            </a:endParaRPr>
          </a:p>
        </p:txBody>
      </p:sp>
    </p:spTree>
    <p:extLst>
      <p:ext uri="{BB962C8B-B14F-4D97-AF65-F5344CB8AC3E}">
        <p14:creationId xmlns:p14="http://schemas.microsoft.com/office/powerpoint/2010/main" val="2555016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Documents and Settings\Administrator\Desktop\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68" y="1621954"/>
            <a:ext cx="7920880" cy="689348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43573" y="135137"/>
            <a:ext cx="15209275" cy="1486817"/>
          </a:xfrm>
          <a:prstGeom prst="rect">
            <a:avLst/>
          </a:prstGeom>
          <a:noFill/>
        </p:spPr>
        <p:txBody>
          <a:bodyPr wrap="square" rtlCol="0">
            <a:spAutoFit/>
          </a:bodyPr>
          <a:lstStyle/>
          <a:p>
            <a:pPr algn="ctr">
              <a:lnSpc>
                <a:spcPts val="12000"/>
              </a:lnSpc>
            </a:pPr>
            <a:r>
              <a:rPr lang="tr-TR" sz="7100" b="1" dirty="0">
                <a:solidFill>
                  <a:srgbClr val="C00000"/>
                </a:solidFill>
              </a:rPr>
              <a:t>NÜFUS PİRAMİTLERİNDE YAŞ GRUPLARI</a:t>
            </a:r>
          </a:p>
        </p:txBody>
      </p:sp>
      <p:pic>
        <p:nvPicPr>
          <p:cNvPr id="2051" name="Picture 3" descr="C:\Documents and Settings\Administrator\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930" y="2049332"/>
            <a:ext cx="1916006" cy="1516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Administrator\Deskto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82" y="4305688"/>
            <a:ext cx="1916006" cy="15647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ocuments and Settings\Administrator\Desktop\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199" y="7094562"/>
            <a:ext cx="1884073" cy="121347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068272" y="7476668"/>
            <a:ext cx="4078742" cy="553998"/>
          </a:xfrm>
          <a:prstGeom prst="rect">
            <a:avLst/>
          </a:prstGeom>
        </p:spPr>
        <p:txBody>
          <a:bodyPr wrap="square">
            <a:spAutoFit/>
          </a:bodyPr>
          <a:lstStyle/>
          <a:p>
            <a:r>
              <a:rPr lang="tr-TR" sz="3000" b="1" dirty="0"/>
              <a:t>0-14 yaş çocuk nüfus</a:t>
            </a:r>
          </a:p>
        </p:txBody>
      </p:sp>
      <p:sp>
        <p:nvSpPr>
          <p:cNvPr id="4" name="Dikdörtgen 3"/>
          <p:cNvSpPr/>
          <p:nvPr/>
        </p:nvSpPr>
        <p:spPr>
          <a:xfrm>
            <a:off x="8315703" y="4862314"/>
            <a:ext cx="5568993" cy="553998"/>
          </a:xfrm>
          <a:prstGeom prst="rect">
            <a:avLst/>
          </a:prstGeom>
        </p:spPr>
        <p:txBody>
          <a:bodyPr wrap="square">
            <a:spAutoFit/>
          </a:bodyPr>
          <a:lstStyle/>
          <a:p>
            <a:r>
              <a:rPr lang="tr-TR" sz="3000" b="1" dirty="0"/>
              <a:t>15-64 yaş arası yetişkin nüfus</a:t>
            </a:r>
          </a:p>
        </p:txBody>
      </p:sp>
      <p:sp>
        <p:nvSpPr>
          <p:cNvPr id="5" name="Dikdörtgen 4"/>
          <p:cNvSpPr/>
          <p:nvPr/>
        </p:nvSpPr>
        <p:spPr>
          <a:xfrm>
            <a:off x="7043936" y="2580124"/>
            <a:ext cx="4611904" cy="553998"/>
          </a:xfrm>
          <a:prstGeom prst="rect">
            <a:avLst/>
          </a:prstGeom>
        </p:spPr>
        <p:txBody>
          <a:bodyPr wrap="square">
            <a:spAutoFit/>
          </a:bodyPr>
          <a:lstStyle/>
          <a:p>
            <a:r>
              <a:rPr lang="tr-TR" sz="3000" b="1" dirty="0"/>
              <a:t>65+ yaş üstü yaşlı nüfus</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Documents and Settings\Administrator\Desktop\4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5" y="1405930"/>
            <a:ext cx="5403511" cy="67345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istrator\Desktop\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067" y="1333922"/>
            <a:ext cx="9829782" cy="699100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211288" y="253802"/>
            <a:ext cx="14401600" cy="646331"/>
          </a:xfrm>
          <a:prstGeom prst="rect">
            <a:avLst/>
          </a:prstGeom>
          <a:noFill/>
        </p:spPr>
        <p:txBody>
          <a:bodyPr wrap="square" rtlCol="0">
            <a:spAutoFit/>
          </a:bodyPr>
          <a:lstStyle/>
          <a:p>
            <a:r>
              <a:rPr lang="tr-TR" sz="3600" b="1" dirty="0">
                <a:solidFill>
                  <a:srgbClr val="FF6600"/>
                </a:solidFill>
              </a:rPr>
              <a:t>Aşağıdaki tabloda verilen bilgilerden hareketle grafiği tamamlayınız.</a:t>
            </a:r>
          </a:p>
        </p:txBody>
      </p:sp>
      <p:sp>
        <p:nvSpPr>
          <p:cNvPr id="2" name="Dikdörtgen 1"/>
          <p:cNvSpPr/>
          <p:nvPr/>
        </p:nvSpPr>
        <p:spPr>
          <a:xfrm>
            <a:off x="6663940" y="6895361"/>
            <a:ext cx="2754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Dikdörtgen 5"/>
          <p:cNvSpPr/>
          <p:nvPr/>
        </p:nvSpPr>
        <p:spPr>
          <a:xfrm>
            <a:off x="6635140" y="6584018"/>
            <a:ext cx="27828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Dikdörtgen 6"/>
          <p:cNvSpPr/>
          <p:nvPr/>
        </p:nvSpPr>
        <p:spPr>
          <a:xfrm>
            <a:off x="6594200" y="6267991"/>
            <a:ext cx="282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 name="Dikdörtgen 7"/>
          <p:cNvSpPr/>
          <p:nvPr/>
        </p:nvSpPr>
        <p:spPr>
          <a:xfrm>
            <a:off x="6864200" y="5953575"/>
            <a:ext cx="255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 name="Dikdörtgen 8"/>
          <p:cNvSpPr/>
          <p:nvPr/>
        </p:nvSpPr>
        <p:spPr>
          <a:xfrm>
            <a:off x="7044200" y="5654402"/>
            <a:ext cx="237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 name="Dikdörtgen 9"/>
          <p:cNvSpPr/>
          <p:nvPr/>
        </p:nvSpPr>
        <p:spPr>
          <a:xfrm>
            <a:off x="7296200" y="5366370"/>
            <a:ext cx="2124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1" name="Dikdörtgen 10"/>
          <p:cNvSpPr/>
          <p:nvPr/>
        </p:nvSpPr>
        <p:spPr>
          <a:xfrm>
            <a:off x="7512200" y="5078338"/>
            <a:ext cx="1908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2" name="Dikdörtgen 11"/>
          <p:cNvSpPr/>
          <p:nvPr/>
        </p:nvSpPr>
        <p:spPr>
          <a:xfrm>
            <a:off x="7764200" y="4770119"/>
            <a:ext cx="165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3" name="Dikdörtgen 12"/>
          <p:cNvSpPr/>
          <p:nvPr/>
        </p:nvSpPr>
        <p:spPr>
          <a:xfrm>
            <a:off x="7944200" y="4470635"/>
            <a:ext cx="147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 name="Dikdörtgen 13"/>
          <p:cNvSpPr/>
          <p:nvPr/>
        </p:nvSpPr>
        <p:spPr>
          <a:xfrm>
            <a:off x="8124200" y="4142234"/>
            <a:ext cx="129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6" name="Dikdörtgen 15"/>
          <p:cNvSpPr/>
          <p:nvPr/>
        </p:nvSpPr>
        <p:spPr>
          <a:xfrm>
            <a:off x="8340200" y="3835399"/>
            <a:ext cx="1080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8" name="Dikdörtgen 17"/>
          <p:cNvSpPr/>
          <p:nvPr/>
        </p:nvSpPr>
        <p:spPr>
          <a:xfrm>
            <a:off x="8499940" y="3516904"/>
            <a:ext cx="918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9" name="Dikdörtgen 18"/>
          <p:cNvSpPr/>
          <p:nvPr/>
        </p:nvSpPr>
        <p:spPr>
          <a:xfrm>
            <a:off x="8736200" y="3206106"/>
            <a:ext cx="684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0" name="Dikdörtgen 19"/>
          <p:cNvSpPr/>
          <p:nvPr/>
        </p:nvSpPr>
        <p:spPr>
          <a:xfrm>
            <a:off x="8880200" y="2903284"/>
            <a:ext cx="540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1" name="Dikdörtgen 20"/>
          <p:cNvSpPr/>
          <p:nvPr/>
        </p:nvSpPr>
        <p:spPr>
          <a:xfrm>
            <a:off x="9060200" y="2582767"/>
            <a:ext cx="360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2" name="Dikdörtgen 21"/>
          <p:cNvSpPr/>
          <p:nvPr/>
        </p:nvSpPr>
        <p:spPr>
          <a:xfrm>
            <a:off x="9204200" y="2270026"/>
            <a:ext cx="216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3" name="Dikdörtgen 22"/>
          <p:cNvSpPr/>
          <p:nvPr/>
        </p:nvSpPr>
        <p:spPr>
          <a:xfrm>
            <a:off x="9312200" y="1981994"/>
            <a:ext cx="1080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4" name="Dikdörtgen 23"/>
          <p:cNvSpPr/>
          <p:nvPr/>
        </p:nvSpPr>
        <p:spPr>
          <a:xfrm>
            <a:off x="9362600" y="1693962"/>
            <a:ext cx="57600" cy="21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5" name="Dikdörtgen 24"/>
          <p:cNvSpPr/>
          <p:nvPr/>
        </p:nvSpPr>
        <p:spPr>
          <a:xfrm>
            <a:off x="11319066" y="6897847"/>
            <a:ext cx="2610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6" name="Dikdörtgen 25"/>
          <p:cNvSpPr/>
          <p:nvPr/>
        </p:nvSpPr>
        <p:spPr>
          <a:xfrm>
            <a:off x="11317920" y="6584018"/>
            <a:ext cx="2664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7" name="Dikdörtgen 26"/>
          <p:cNvSpPr/>
          <p:nvPr/>
        </p:nvSpPr>
        <p:spPr>
          <a:xfrm>
            <a:off x="11317920" y="6267991"/>
            <a:ext cx="2700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8" name="Dikdörtgen 27"/>
          <p:cNvSpPr/>
          <p:nvPr/>
        </p:nvSpPr>
        <p:spPr>
          <a:xfrm>
            <a:off x="11328696" y="5953575"/>
            <a:ext cx="2556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9" name="Dikdörtgen 28"/>
          <p:cNvSpPr/>
          <p:nvPr/>
        </p:nvSpPr>
        <p:spPr>
          <a:xfrm>
            <a:off x="11328696" y="5654402"/>
            <a:ext cx="2484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0" name="Dikdörtgen 29"/>
          <p:cNvSpPr/>
          <p:nvPr/>
        </p:nvSpPr>
        <p:spPr>
          <a:xfrm>
            <a:off x="11328648" y="5366370"/>
            <a:ext cx="2232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1" name="Dikdörtgen 30"/>
          <p:cNvSpPr/>
          <p:nvPr/>
        </p:nvSpPr>
        <p:spPr>
          <a:xfrm>
            <a:off x="11328624" y="5078338"/>
            <a:ext cx="2016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2" name="Dikdörtgen 31"/>
          <p:cNvSpPr/>
          <p:nvPr/>
        </p:nvSpPr>
        <p:spPr>
          <a:xfrm>
            <a:off x="11316163" y="4770119"/>
            <a:ext cx="1800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3" name="Dikdörtgen 32"/>
          <p:cNvSpPr/>
          <p:nvPr/>
        </p:nvSpPr>
        <p:spPr>
          <a:xfrm>
            <a:off x="11328576" y="4470635"/>
            <a:ext cx="1620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4" name="Dikdörtgen 33"/>
          <p:cNvSpPr/>
          <p:nvPr/>
        </p:nvSpPr>
        <p:spPr>
          <a:xfrm>
            <a:off x="11328158" y="4142234"/>
            <a:ext cx="1404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5" name="Dikdörtgen 34"/>
          <p:cNvSpPr/>
          <p:nvPr/>
        </p:nvSpPr>
        <p:spPr>
          <a:xfrm>
            <a:off x="11336844" y="3835399"/>
            <a:ext cx="1260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6" name="Dikdörtgen 35"/>
          <p:cNvSpPr/>
          <p:nvPr/>
        </p:nvSpPr>
        <p:spPr>
          <a:xfrm>
            <a:off x="11339282" y="3516904"/>
            <a:ext cx="972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7" name="Dikdörtgen 36"/>
          <p:cNvSpPr/>
          <p:nvPr/>
        </p:nvSpPr>
        <p:spPr>
          <a:xfrm>
            <a:off x="11328488" y="3206106"/>
            <a:ext cx="720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8" name="Dikdörtgen 37"/>
          <p:cNvSpPr/>
          <p:nvPr/>
        </p:nvSpPr>
        <p:spPr>
          <a:xfrm>
            <a:off x="11328472" y="2903284"/>
            <a:ext cx="576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9" name="Dikdörtgen 38"/>
          <p:cNvSpPr/>
          <p:nvPr/>
        </p:nvSpPr>
        <p:spPr>
          <a:xfrm>
            <a:off x="11336844" y="2582767"/>
            <a:ext cx="396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0" name="Dikdörtgen 39"/>
          <p:cNvSpPr/>
          <p:nvPr/>
        </p:nvSpPr>
        <p:spPr>
          <a:xfrm>
            <a:off x="11336844" y="2270026"/>
            <a:ext cx="252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1" name="Dikdörtgen 40"/>
          <p:cNvSpPr/>
          <p:nvPr/>
        </p:nvSpPr>
        <p:spPr>
          <a:xfrm>
            <a:off x="11328424" y="1981994"/>
            <a:ext cx="144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2" name="Dikdörtgen 41"/>
          <p:cNvSpPr/>
          <p:nvPr/>
        </p:nvSpPr>
        <p:spPr>
          <a:xfrm>
            <a:off x="11316163" y="1693962"/>
            <a:ext cx="108000" cy="216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204294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300"/>
                            </p:stCondLst>
                            <p:childTnLst>
                              <p:par>
                                <p:cTn id="13" presetID="16" presetClass="entr" presetSubtype="21" fill="hold" grpId="0" nodeType="afterEffect">
                                  <p:stCondLst>
                                    <p:cond delay="3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2100"/>
                            </p:stCondLst>
                            <p:childTnLst>
                              <p:par>
                                <p:cTn id="17" presetID="16" presetClass="entr" presetSubtype="21" fill="hold" grpId="0" nodeType="afterEffect">
                                  <p:stCondLst>
                                    <p:cond delay="30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900"/>
                            </p:stCondLst>
                            <p:childTnLst>
                              <p:par>
                                <p:cTn id="21" presetID="16" presetClass="entr" presetSubtype="21" fill="hold" grpId="0" nodeType="afterEffect">
                                  <p:stCondLst>
                                    <p:cond delay="30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3700"/>
                            </p:stCondLst>
                            <p:childTnLst>
                              <p:par>
                                <p:cTn id="25" presetID="16" presetClass="entr" presetSubtype="21" fill="hold" grpId="0" nodeType="afterEffect">
                                  <p:stCondLst>
                                    <p:cond delay="30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par>
                          <p:cTn id="28" fill="hold">
                            <p:stCondLst>
                              <p:cond delay="4500"/>
                            </p:stCondLst>
                            <p:childTnLst>
                              <p:par>
                                <p:cTn id="29" presetID="16" presetClass="entr" presetSubtype="21" fill="hold" grpId="0" nodeType="afterEffect">
                                  <p:stCondLst>
                                    <p:cond delay="30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par>
                          <p:cTn id="32" fill="hold">
                            <p:stCondLst>
                              <p:cond delay="5300"/>
                            </p:stCondLst>
                            <p:childTnLst>
                              <p:par>
                                <p:cTn id="33" presetID="16" presetClass="entr" presetSubtype="21" fill="hold" grpId="0" nodeType="afterEffect">
                                  <p:stCondLst>
                                    <p:cond delay="30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par>
                          <p:cTn id="36" fill="hold">
                            <p:stCondLst>
                              <p:cond delay="6100"/>
                            </p:stCondLst>
                            <p:childTnLst>
                              <p:par>
                                <p:cTn id="37" presetID="16" presetClass="entr" presetSubtype="21" fill="hold" grpId="0" nodeType="afterEffect">
                                  <p:stCondLst>
                                    <p:cond delay="30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6900"/>
                            </p:stCondLst>
                            <p:childTnLst>
                              <p:par>
                                <p:cTn id="41" presetID="16" presetClass="entr" presetSubtype="21" fill="hold" grpId="0" nodeType="afterEffect">
                                  <p:stCondLst>
                                    <p:cond delay="30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par>
                          <p:cTn id="44" fill="hold">
                            <p:stCondLst>
                              <p:cond delay="7700"/>
                            </p:stCondLst>
                            <p:childTnLst>
                              <p:par>
                                <p:cTn id="45" presetID="16" presetClass="entr" presetSubtype="21" fill="hold" grpId="0" nodeType="afterEffect">
                                  <p:stCondLst>
                                    <p:cond delay="30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par>
                          <p:cTn id="48" fill="hold">
                            <p:stCondLst>
                              <p:cond delay="8500"/>
                            </p:stCondLst>
                            <p:childTnLst>
                              <p:par>
                                <p:cTn id="49" presetID="16" presetClass="entr" presetSubtype="21" fill="hold" grpId="0" nodeType="afterEffect">
                                  <p:stCondLst>
                                    <p:cond delay="30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par>
                          <p:cTn id="52" fill="hold">
                            <p:stCondLst>
                              <p:cond delay="9300"/>
                            </p:stCondLst>
                            <p:childTnLst>
                              <p:par>
                                <p:cTn id="53" presetID="16" presetClass="entr" presetSubtype="21" fill="hold" grpId="0" nodeType="afterEffect">
                                  <p:stCondLst>
                                    <p:cond delay="30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par>
                          <p:cTn id="56" fill="hold">
                            <p:stCondLst>
                              <p:cond delay="10100"/>
                            </p:stCondLst>
                            <p:childTnLst>
                              <p:par>
                                <p:cTn id="57" presetID="16" presetClass="entr" presetSubtype="21" fill="hold" grpId="0" nodeType="afterEffect">
                                  <p:stCondLst>
                                    <p:cond delay="30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par>
                          <p:cTn id="60" fill="hold">
                            <p:stCondLst>
                              <p:cond delay="10900"/>
                            </p:stCondLst>
                            <p:childTnLst>
                              <p:par>
                                <p:cTn id="61" presetID="16" presetClass="entr" presetSubtype="21" fill="hold" grpId="0" nodeType="afterEffect">
                                  <p:stCondLst>
                                    <p:cond delay="30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par>
                          <p:cTn id="64" fill="hold">
                            <p:stCondLst>
                              <p:cond delay="11700"/>
                            </p:stCondLst>
                            <p:childTnLst>
                              <p:par>
                                <p:cTn id="65" presetID="16" presetClass="entr" presetSubtype="21" fill="hold" grpId="0" nodeType="afterEffect">
                                  <p:stCondLst>
                                    <p:cond delay="30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par>
                          <p:cTn id="68" fill="hold">
                            <p:stCondLst>
                              <p:cond delay="12500"/>
                            </p:stCondLst>
                            <p:childTnLst>
                              <p:par>
                                <p:cTn id="69" presetID="16" presetClass="entr" presetSubtype="21" fill="hold" grpId="0" nodeType="afterEffect">
                                  <p:stCondLst>
                                    <p:cond delay="30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par>
                          <p:cTn id="72" fill="hold">
                            <p:stCondLst>
                              <p:cond delay="13300"/>
                            </p:stCondLst>
                            <p:childTnLst>
                              <p:par>
                                <p:cTn id="73" presetID="16" presetClass="entr" presetSubtype="21" fill="hold" grpId="0" nodeType="afterEffect">
                                  <p:stCondLst>
                                    <p:cond delay="300"/>
                                  </p:stCondLst>
                                  <p:childTnLst>
                                    <p:set>
                                      <p:cBhvr>
                                        <p:cTn id="74" dur="1" fill="hold">
                                          <p:stCondLst>
                                            <p:cond delay="0"/>
                                          </p:stCondLst>
                                        </p:cTn>
                                        <p:tgtEl>
                                          <p:spTgt spid="24"/>
                                        </p:tgtEl>
                                        <p:attrNameLst>
                                          <p:attrName>style.visibility</p:attrName>
                                        </p:attrNameLst>
                                      </p:cBhvr>
                                      <p:to>
                                        <p:strVal val="visible"/>
                                      </p:to>
                                    </p:set>
                                    <p:animEffect transition="in" filter="barn(inVertical)">
                                      <p:cBhvr>
                                        <p:cTn id="75" dur="500"/>
                                        <p:tgtEl>
                                          <p:spTgt spid="24"/>
                                        </p:tgtEl>
                                      </p:cBhvr>
                                    </p:animEffect>
                                  </p:childTnLst>
                                </p:cTn>
                              </p:par>
                            </p:childTnLst>
                          </p:cTn>
                        </p:par>
                        <p:par>
                          <p:cTn id="76" fill="hold">
                            <p:stCondLst>
                              <p:cond delay="14100"/>
                            </p:stCondLst>
                            <p:childTnLst>
                              <p:par>
                                <p:cTn id="77" presetID="16" presetClass="entr" presetSubtype="21" fill="hold" grpId="0" nodeType="afterEffect">
                                  <p:stCondLst>
                                    <p:cond delay="500"/>
                                  </p:stCondLst>
                                  <p:childTnLst>
                                    <p:set>
                                      <p:cBhvr>
                                        <p:cTn id="78" dur="1" fill="hold">
                                          <p:stCondLst>
                                            <p:cond delay="0"/>
                                          </p:stCondLst>
                                        </p:cTn>
                                        <p:tgtEl>
                                          <p:spTgt spid="25"/>
                                        </p:tgtEl>
                                        <p:attrNameLst>
                                          <p:attrName>style.visibility</p:attrName>
                                        </p:attrNameLst>
                                      </p:cBhvr>
                                      <p:to>
                                        <p:strVal val="visible"/>
                                      </p:to>
                                    </p:set>
                                    <p:animEffect transition="in" filter="barn(inVertical)">
                                      <p:cBhvr>
                                        <p:cTn id="79" dur="500"/>
                                        <p:tgtEl>
                                          <p:spTgt spid="25"/>
                                        </p:tgtEl>
                                      </p:cBhvr>
                                    </p:animEffect>
                                  </p:childTnLst>
                                </p:cTn>
                              </p:par>
                            </p:childTnLst>
                          </p:cTn>
                        </p:par>
                        <p:par>
                          <p:cTn id="80" fill="hold">
                            <p:stCondLst>
                              <p:cond delay="15100"/>
                            </p:stCondLst>
                            <p:childTnLst>
                              <p:par>
                                <p:cTn id="81" presetID="16" presetClass="entr" presetSubtype="21" fill="hold" grpId="0" nodeType="afterEffect">
                                  <p:stCondLst>
                                    <p:cond delay="30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childTnLst>
                          </p:cTn>
                        </p:par>
                        <p:par>
                          <p:cTn id="84" fill="hold">
                            <p:stCondLst>
                              <p:cond delay="15900"/>
                            </p:stCondLst>
                            <p:childTnLst>
                              <p:par>
                                <p:cTn id="85" presetID="16" presetClass="entr" presetSubtype="21" fill="hold" grpId="0" nodeType="afterEffect">
                                  <p:stCondLst>
                                    <p:cond delay="30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par>
                          <p:cTn id="88" fill="hold">
                            <p:stCondLst>
                              <p:cond delay="16700"/>
                            </p:stCondLst>
                            <p:childTnLst>
                              <p:par>
                                <p:cTn id="89" presetID="16" presetClass="entr" presetSubtype="21" fill="hold" grpId="0" nodeType="afterEffect">
                                  <p:stCondLst>
                                    <p:cond delay="30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childTnLst>
                          </p:cTn>
                        </p:par>
                        <p:par>
                          <p:cTn id="92" fill="hold">
                            <p:stCondLst>
                              <p:cond delay="17500"/>
                            </p:stCondLst>
                            <p:childTnLst>
                              <p:par>
                                <p:cTn id="93" presetID="16" presetClass="entr" presetSubtype="21" fill="hold" grpId="0" nodeType="afterEffect">
                                  <p:stCondLst>
                                    <p:cond delay="300"/>
                                  </p:stCondLst>
                                  <p:childTnLst>
                                    <p:set>
                                      <p:cBhvr>
                                        <p:cTn id="94" dur="1" fill="hold">
                                          <p:stCondLst>
                                            <p:cond delay="0"/>
                                          </p:stCondLst>
                                        </p:cTn>
                                        <p:tgtEl>
                                          <p:spTgt spid="29"/>
                                        </p:tgtEl>
                                        <p:attrNameLst>
                                          <p:attrName>style.visibility</p:attrName>
                                        </p:attrNameLst>
                                      </p:cBhvr>
                                      <p:to>
                                        <p:strVal val="visible"/>
                                      </p:to>
                                    </p:set>
                                    <p:animEffect transition="in" filter="barn(inVertical)">
                                      <p:cBhvr>
                                        <p:cTn id="95" dur="500"/>
                                        <p:tgtEl>
                                          <p:spTgt spid="29"/>
                                        </p:tgtEl>
                                      </p:cBhvr>
                                    </p:animEffect>
                                  </p:childTnLst>
                                </p:cTn>
                              </p:par>
                            </p:childTnLst>
                          </p:cTn>
                        </p:par>
                        <p:par>
                          <p:cTn id="96" fill="hold">
                            <p:stCondLst>
                              <p:cond delay="18300"/>
                            </p:stCondLst>
                            <p:childTnLst>
                              <p:par>
                                <p:cTn id="97" presetID="16" presetClass="entr" presetSubtype="21" fill="hold" grpId="0" nodeType="afterEffect">
                                  <p:stCondLst>
                                    <p:cond delay="30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childTnLst>
                          </p:cTn>
                        </p:par>
                        <p:par>
                          <p:cTn id="100" fill="hold">
                            <p:stCondLst>
                              <p:cond delay="19100"/>
                            </p:stCondLst>
                            <p:childTnLst>
                              <p:par>
                                <p:cTn id="101" presetID="16" presetClass="entr" presetSubtype="21" fill="hold" grpId="0" nodeType="afterEffect">
                                  <p:stCondLst>
                                    <p:cond delay="30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par>
                          <p:cTn id="104" fill="hold">
                            <p:stCondLst>
                              <p:cond delay="19900"/>
                            </p:stCondLst>
                            <p:childTnLst>
                              <p:par>
                                <p:cTn id="105" presetID="16" presetClass="entr" presetSubtype="21" fill="hold" grpId="0" nodeType="afterEffect">
                                  <p:stCondLst>
                                    <p:cond delay="300"/>
                                  </p:stCondLst>
                                  <p:childTnLst>
                                    <p:set>
                                      <p:cBhvr>
                                        <p:cTn id="106" dur="1" fill="hold">
                                          <p:stCondLst>
                                            <p:cond delay="0"/>
                                          </p:stCondLst>
                                        </p:cTn>
                                        <p:tgtEl>
                                          <p:spTgt spid="32"/>
                                        </p:tgtEl>
                                        <p:attrNameLst>
                                          <p:attrName>style.visibility</p:attrName>
                                        </p:attrNameLst>
                                      </p:cBhvr>
                                      <p:to>
                                        <p:strVal val="visible"/>
                                      </p:to>
                                    </p:set>
                                    <p:animEffect transition="in" filter="barn(inVertical)">
                                      <p:cBhvr>
                                        <p:cTn id="107" dur="500"/>
                                        <p:tgtEl>
                                          <p:spTgt spid="32"/>
                                        </p:tgtEl>
                                      </p:cBhvr>
                                    </p:animEffect>
                                  </p:childTnLst>
                                </p:cTn>
                              </p:par>
                            </p:childTnLst>
                          </p:cTn>
                        </p:par>
                        <p:par>
                          <p:cTn id="108" fill="hold">
                            <p:stCondLst>
                              <p:cond delay="20700"/>
                            </p:stCondLst>
                            <p:childTnLst>
                              <p:par>
                                <p:cTn id="109" presetID="16" presetClass="entr" presetSubtype="21" fill="hold" grpId="0" nodeType="afterEffect">
                                  <p:stCondLst>
                                    <p:cond delay="300"/>
                                  </p:stCondLst>
                                  <p:childTnLst>
                                    <p:set>
                                      <p:cBhvr>
                                        <p:cTn id="110" dur="1" fill="hold">
                                          <p:stCondLst>
                                            <p:cond delay="0"/>
                                          </p:stCondLst>
                                        </p:cTn>
                                        <p:tgtEl>
                                          <p:spTgt spid="33"/>
                                        </p:tgtEl>
                                        <p:attrNameLst>
                                          <p:attrName>style.visibility</p:attrName>
                                        </p:attrNameLst>
                                      </p:cBhvr>
                                      <p:to>
                                        <p:strVal val="visible"/>
                                      </p:to>
                                    </p:set>
                                    <p:animEffect transition="in" filter="barn(inVertical)">
                                      <p:cBhvr>
                                        <p:cTn id="111" dur="500"/>
                                        <p:tgtEl>
                                          <p:spTgt spid="33"/>
                                        </p:tgtEl>
                                      </p:cBhvr>
                                    </p:animEffect>
                                  </p:childTnLst>
                                </p:cTn>
                              </p:par>
                            </p:childTnLst>
                          </p:cTn>
                        </p:par>
                        <p:par>
                          <p:cTn id="112" fill="hold">
                            <p:stCondLst>
                              <p:cond delay="21500"/>
                            </p:stCondLst>
                            <p:childTnLst>
                              <p:par>
                                <p:cTn id="113" presetID="16" presetClass="entr" presetSubtype="21" fill="hold" grpId="0" nodeType="afterEffect">
                                  <p:stCondLst>
                                    <p:cond delay="300"/>
                                  </p:stCondLst>
                                  <p:childTnLst>
                                    <p:set>
                                      <p:cBhvr>
                                        <p:cTn id="114" dur="1" fill="hold">
                                          <p:stCondLst>
                                            <p:cond delay="0"/>
                                          </p:stCondLst>
                                        </p:cTn>
                                        <p:tgtEl>
                                          <p:spTgt spid="34"/>
                                        </p:tgtEl>
                                        <p:attrNameLst>
                                          <p:attrName>style.visibility</p:attrName>
                                        </p:attrNameLst>
                                      </p:cBhvr>
                                      <p:to>
                                        <p:strVal val="visible"/>
                                      </p:to>
                                    </p:set>
                                    <p:animEffect transition="in" filter="barn(inVertical)">
                                      <p:cBhvr>
                                        <p:cTn id="115" dur="500"/>
                                        <p:tgtEl>
                                          <p:spTgt spid="34"/>
                                        </p:tgtEl>
                                      </p:cBhvr>
                                    </p:animEffect>
                                  </p:childTnLst>
                                </p:cTn>
                              </p:par>
                            </p:childTnLst>
                          </p:cTn>
                        </p:par>
                        <p:par>
                          <p:cTn id="116" fill="hold">
                            <p:stCondLst>
                              <p:cond delay="22300"/>
                            </p:stCondLst>
                            <p:childTnLst>
                              <p:par>
                                <p:cTn id="117" presetID="16" presetClass="entr" presetSubtype="21" fill="hold" grpId="0" nodeType="afterEffect">
                                  <p:stCondLst>
                                    <p:cond delay="300"/>
                                  </p:stCondLst>
                                  <p:childTnLst>
                                    <p:set>
                                      <p:cBhvr>
                                        <p:cTn id="118" dur="1" fill="hold">
                                          <p:stCondLst>
                                            <p:cond delay="0"/>
                                          </p:stCondLst>
                                        </p:cTn>
                                        <p:tgtEl>
                                          <p:spTgt spid="35"/>
                                        </p:tgtEl>
                                        <p:attrNameLst>
                                          <p:attrName>style.visibility</p:attrName>
                                        </p:attrNameLst>
                                      </p:cBhvr>
                                      <p:to>
                                        <p:strVal val="visible"/>
                                      </p:to>
                                    </p:set>
                                    <p:animEffect transition="in" filter="barn(inVertical)">
                                      <p:cBhvr>
                                        <p:cTn id="119" dur="500"/>
                                        <p:tgtEl>
                                          <p:spTgt spid="35"/>
                                        </p:tgtEl>
                                      </p:cBhvr>
                                    </p:animEffect>
                                  </p:childTnLst>
                                </p:cTn>
                              </p:par>
                            </p:childTnLst>
                          </p:cTn>
                        </p:par>
                        <p:par>
                          <p:cTn id="120" fill="hold">
                            <p:stCondLst>
                              <p:cond delay="23100"/>
                            </p:stCondLst>
                            <p:childTnLst>
                              <p:par>
                                <p:cTn id="121" presetID="16" presetClass="entr" presetSubtype="21" fill="hold" grpId="0" nodeType="afterEffect">
                                  <p:stCondLst>
                                    <p:cond delay="300"/>
                                  </p:stCondLst>
                                  <p:childTnLst>
                                    <p:set>
                                      <p:cBhvr>
                                        <p:cTn id="122" dur="1" fill="hold">
                                          <p:stCondLst>
                                            <p:cond delay="0"/>
                                          </p:stCondLst>
                                        </p:cTn>
                                        <p:tgtEl>
                                          <p:spTgt spid="36"/>
                                        </p:tgtEl>
                                        <p:attrNameLst>
                                          <p:attrName>style.visibility</p:attrName>
                                        </p:attrNameLst>
                                      </p:cBhvr>
                                      <p:to>
                                        <p:strVal val="visible"/>
                                      </p:to>
                                    </p:set>
                                    <p:animEffect transition="in" filter="barn(inVertical)">
                                      <p:cBhvr>
                                        <p:cTn id="123" dur="500"/>
                                        <p:tgtEl>
                                          <p:spTgt spid="36"/>
                                        </p:tgtEl>
                                      </p:cBhvr>
                                    </p:animEffect>
                                  </p:childTnLst>
                                </p:cTn>
                              </p:par>
                            </p:childTnLst>
                          </p:cTn>
                        </p:par>
                        <p:par>
                          <p:cTn id="124" fill="hold">
                            <p:stCondLst>
                              <p:cond delay="23900"/>
                            </p:stCondLst>
                            <p:childTnLst>
                              <p:par>
                                <p:cTn id="125" presetID="16" presetClass="entr" presetSubtype="21" fill="hold" grpId="0" nodeType="afterEffect">
                                  <p:stCondLst>
                                    <p:cond delay="300"/>
                                  </p:stCondLst>
                                  <p:childTnLst>
                                    <p:set>
                                      <p:cBhvr>
                                        <p:cTn id="126" dur="1" fill="hold">
                                          <p:stCondLst>
                                            <p:cond delay="0"/>
                                          </p:stCondLst>
                                        </p:cTn>
                                        <p:tgtEl>
                                          <p:spTgt spid="37"/>
                                        </p:tgtEl>
                                        <p:attrNameLst>
                                          <p:attrName>style.visibility</p:attrName>
                                        </p:attrNameLst>
                                      </p:cBhvr>
                                      <p:to>
                                        <p:strVal val="visible"/>
                                      </p:to>
                                    </p:set>
                                    <p:animEffect transition="in" filter="barn(inVertical)">
                                      <p:cBhvr>
                                        <p:cTn id="127" dur="500"/>
                                        <p:tgtEl>
                                          <p:spTgt spid="37"/>
                                        </p:tgtEl>
                                      </p:cBhvr>
                                    </p:animEffect>
                                  </p:childTnLst>
                                </p:cTn>
                              </p:par>
                            </p:childTnLst>
                          </p:cTn>
                        </p:par>
                        <p:par>
                          <p:cTn id="128" fill="hold">
                            <p:stCondLst>
                              <p:cond delay="24700"/>
                            </p:stCondLst>
                            <p:childTnLst>
                              <p:par>
                                <p:cTn id="129" presetID="16" presetClass="entr" presetSubtype="21" fill="hold" grpId="0" nodeType="afterEffect">
                                  <p:stCondLst>
                                    <p:cond delay="300"/>
                                  </p:stCondLst>
                                  <p:childTnLst>
                                    <p:set>
                                      <p:cBhvr>
                                        <p:cTn id="130" dur="1" fill="hold">
                                          <p:stCondLst>
                                            <p:cond delay="0"/>
                                          </p:stCondLst>
                                        </p:cTn>
                                        <p:tgtEl>
                                          <p:spTgt spid="38"/>
                                        </p:tgtEl>
                                        <p:attrNameLst>
                                          <p:attrName>style.visibility</p:attrName>
                                        </p:attrNameLst>
                                      </p:cBhvr>
                                      <p:to>
                                        <p:strVal val="visible"/>
                                      </p:to>
                                    </p:set>
                                    <p:animEffect transition="in" filter="barn(inVertical)">
                                      <p:cBhvr>
                                        <p:cTn id="131" dur="500"/>
                                        <p:tgtEl>
                                          <p:spTgt spid="38"/>
                                        </p:tgtEl>
                                      </p:cBhvr>
                                    </p:animEffect>
                                  </p:childTnLst>
                                </p:cTn>
                              </p:par>
                            </p:childTnLst>
                          </p:cTn>
                        </p:par>
                        <p:par>
                          <p:cTn id="132" fill="hold">
                            <p:stCondLst>
                              <p:cond delay="25500"/>
                            </p:stCondLst>
                            <p:childTnLst>
                              <p:par>
                                <p:cTn id="133" presetID="16" presetClass="entr" presetSubtype="21" fill="hold" grpId="0" nodeType="afterEffect">
                                  <p:stCondLst>
                                    <p:cond delay="300"/>
                                  </p:stCondLst>
                                  <p:childTnLst>
                                    <p:set>
                                      <p:cBhvr>
                                        <p:cTn id="134" dur="1" fill="hold">
                                          <p:stCondLst>
                                            <p:cond delay="0"/>
                                          </p:stCondLst>
                                        </p:cTn>
                                        <p:tgtEl>
                                          <p:spTgt spid="39"/>
                                        </p:tgtEl>
                                        <p:attrNameLst>
                                          <p:attrName>style.visibility</p:attrName>
                                        </p:attrNameLst>
                                      </p:cBhvr>
                                      <p:to>
                                        <p:strVal val="visible"/>
                                      </p:to>
                                    </p:set>
                                    <p:animEffect transition="in" filter="barn(inVertical)">
                                      <p:cBhvr>
                                        <p:cTn id="135" dur="500"/>
                                        <p:tgtEl>
                                          <p:spTgt spid="39"/>
                                        </p:tgtEl>
                                      </p:cBhvr>
                                    </p:animEffect>
                                  </p:childTnLst>
                                </p:cTn>
                              </p:par>
                            </p:childTnLst>
                          </p:cTn>
                        </p:par>
                        <p:par>
                          <p:cTn id="136" fill="hold">
                            <p:stCondLst>
                              <p:cond delay="26300"/>
                            </p:stCondLst>
                            <p:childTnLst>
                              <p:par>
                                <p:cTn id="137" presetID="16" presetClass="entr" presetSubtype="21" fill="hold" grpId="0" nodeType="afterEffect">
                                  <p:stCondLst>
                                    <p:cond delay="300"/>
                                  </p:stCondLst>
                                  <p:childTnLst>
                                    <p:set>
                                      <p:cBhvr>
                                        <p:cTn id="138" dur="1" fill="hold">
                                          <p:stCondLst>
                                            <p:cond delay="0"/>
                                          </p:stCondLst>
                                        </p:cTn>
                                        <p:tgtEl>
                                          <p:spTgt spid="40"/>
                                        </p:tgtEl>
                                        <p:attrNameLst>
                                          <p:attrName>style.visibility</p:attrName>
                                        </p:attrNameLst>
                                      </p:cBhvr>
                                      <p:to>
                                        <p:strVal val="visible"/>
                                      </p:to>
                                    </p:set>
                                    <p:animEffect transition="in" filter="barn(inVertical)">
                                      <p:cBhvr>
                                        <p:cTn id="139" dur="500"/>
                                        <p:tgtEl>
                                          <p:spTgt spid="40"/>
                                        </p:tgtEl>
                                      </p:cBhvr>
                                    </p:animEffect>
                                  </p:childTnLst>
                                </p:cTn>
                              </p:par>
                            </p:childTnLst>
                          </p:cTn>
                        </p:par>
                        <p:par>
                          <p:cTn id="140" fill="hold">
                            <p:stCondLst>
                              <p:cond delay="27100"/>
                            </p:stCondLst>
                            <p:childTnLst>
                              <p:par>
                                <p:cTn id="141" presetID="16" presetClass="entr" presetSubtype="21" fill="hold" grpId="0" nodeType="afterEffect">
                                  <p:stCondLst>
                                    <p:cond delay="300"/>
                                  </p:stCondLst>
                                  <p:childTnLst>
                                    <p:set>
                                      <p:cBhvr>
                                        <p:cTn id="142" dur="1" fill="hold">
                                          <p:stCondLst>
                                            <p:cond delay="0"/>
                                          </p:stCondLst>
                                        </p:cTn>
                                        <p:tgtEl>
                                          <p:spTgt spid="41"/>
                                        </p:tgtEl>
                                        <p:attrNameLst>
                                          <p:attrName>style.visibility</p:attrName>
                                        </p:attrNameLst>
                                      </p:cBhvr>
                                      <p:to>
                                        <p:strVal val="visible"/>
                                      </p:to>
                                    </p:set>
                                    <p:animEffect transition="in" filter="barn(inVertical)">
                                      <p:cBhvr>
                                        <p:cTn id="143" dur="500"/>
                                        <p:tgtEl>
                                          <p:spTgt spid="41"/>
                                        </p:tgtEl>
                                      </p:cBhvr>
                                    </p:animEffect>
                                  </p:childTnLst>
                                </p:cTn>
                              </p:par>
                            </p:childTnLst>
                          </p:cTn>
                        </p:par>
                        <p:par>
                          <p:cTn id="144" fill="hold">
                            <p:stCondLst>
                              <p:cond delay="27900"/>
                            </p:stCondLst>
                            <p:childTnLst>
                              <p:par>
                                <p:cTn id="145" presetID="16" presetClass="entr" presetSubtype="21" fill="hold" grpId="0" nodeType="afterEffect">
                                  <p:stCondLst>
                                    <p:cond delay="300"/>
                                  </p:stCondLst>
                                  <p:childTnLst>
                                    <p:set>
                                      <p:cBhvr>
                                        <p:cTn id="146" dur="1" fill="hold">
                                          <p:stCondLst>
                                            <p:cond delay="0"/>
                                          </p:stCondLst>
                                        </p:cTn>
                                        <p:tgtEl>
                                          <p:spTgt spid="42"/>
                                        </p:tgtEl>
                                        <p:attrNameLst>
                                          <p:attrName>style.visibility</p:attrName>
                                        </p:attrNameLst>
                                      </p:cBhvr>
                                      <p:to>
                                        <p:strVal val="visible"/>
                                      </p:to>
                                    </p:set>
                                    <p:animEffect transition="in" filter="barn(inVertical)">
                                      <p:cBhvr>
                                        <p:cTn id="1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 2"/>
          <p:cNvGrpSpPr/>
          <p:nvPr/>
        </p:nvGrpSpPr>
        <p:grpSpPr>
          <a:xfrm>
            <a:off x="7331968" y="1405930"/>
            <a:ext cx="7992888" cy="7049322"/>
            <a:chOff x="7187952" y="1621954"/>
            <a:chExt cx="7666012" cy="6673884"/>
          </a:xfrm>
        </p:grpSpPr>
        <p:pic>
          <p:nvPicPr>
            <p:cNvPr id="2050" name="Picture 2" descr="C:\Documents and Settings\Administrator\Desktop\NÜFUS PİRAMİTLERİ\Resim\Romania_population_pyram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952" y="1621954"/>
              <a:ext cx="7666012" cy="667388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475984" y="1909986"/>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3668672" y="1909986"/>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Metin kutusu 5"/>
          <p:cNvSpPr txBox="1"/>
          <p:nvPr/>
        </p:nvSpPr>
        <p:spPr>
          <a:xfrm>
            <a:off x="10572328" y="7924500"/>
            <a:ext cx="1368152" cy="560666"/>
          </a:xfrm>
          <a:prstGeom prst="rect">
            <a:avLst/>
          </a:prstGeom>
          <a:noFill/>
        </p:spPr>
        <p:txBody>
          <a:bodyPr wrap="square" rtlCol="0">
            <a:spAutoFit/>
          </a:bodyPr>
          <a:lstStyle/>
          <a:p>
            <a:pPr algn="ctr">
              <a:lnSpc>
                <a:spcPts val="1800"/>
              </a:lnSpc>
            </a:pPr>
            <a:r>
              <a:rPr lang="tr-TR" sz="1900" b="1" dirty="0"/>
              <a:t>Yaş</a:t>
            </a:r>
          </a:p>
          <a:p>
            <a:pPr algn="ctr">
              <a:lnSpc>
                <a:spcPts val="1800"/>
              </a:lnSpc>
            </a:pPr>
            <a:r>
              <a:rPr lang="tr-TR" sz="1900" b="1" dirty="0"/>
              <a:t>Grupları</a:t>
            </a:r>
          </a:p>
        </p:txBody>
      </p:sp>
      <p:sp>
        <p:nvSpPr>
          <p:cNvPr id="5" name="Dikdörtgen 4"/>
          <p:cNvSpPr/>
          <p:nvPr/>
        </p:nvSpPr>
        <p:spPr>
          <a:xfrm>
            <a:off x="0" y="0"/>
            <a:ext cx="15240000" cy="1405930"/>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700" b="1" dirty="0">
                <a:solidFill>
                  <a:schemeClr val="bg1"/>
                </a:solidFill>
              </a:rPr>
              <a:t>Nüfus Piramitlerinden Hangi Bilgiler Bulunabilir?</a:t>
            </a:r>
          </a:p>
        </p:txBody>
      </p:sp>
      <p:sp>
        <p:nvSpPr>
          <p:cNvPr id="7" name="Beşgen 6"/>
          <p:cNvSpPr/>
          <p:nvPr/>
        </p:nvSpPr>
        <p:spPr>
          <a:xfrm>
            <a:off x="347192" y="1909986"/>
            <a:ext cx="6264696" cy="93600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Ülkenin  toplam nüfus miktarı</a:t>
            </a:r>
          </a:p>
        </p:txBody>
      </p:sp>
      <p:sp>
        <p:nvSpPr>
          <p:cNvPr id="9" name="Beşgen 8"/>
          <p:cNvSpPr/>
          <p:nvPr/>
        </p:nvSpPr>
        <p:spPr>
          <a:xfrm>
            <a:off x="347192" y="4070226"/>
            <a:ext cx="6264696" cy="93600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Nüfusun yaş gruplarına göre dağılımı</a:t>
            </a:r>
          </a:p>
        </p:txBody>
      </p:sp>
      <p:sp>
        <p:nvSpPr>
          <p:cNvPr id="10" name="Beşgen 9"/>
          <p:cNvSpPr/>
          <p:nvPr/>
        </p:nvSpPr>
        <p:spPr>
          <a:xfrm>
            <a:off x="347192" y="2990106"/>
            <a:ext cx="6264696" cy="936000"/>
          </a:xfrm>
          <a:prstGeom prst="homePlat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Kadın-erkek nüfus miktarı ve oranı</a:t>
            </a:r>
          </a:p>
        </p:txBody>
      </p:sp>
      <p:sp>
        <p:nvSpPr>
          <p:cNvPr id="11" name="Beşgen 10"/>
          <p:cNvSpPr/>
          <p:nvPr/>
        </p:nvSpPr>
        <p:spPr>
          <a:xfrm>
            <a:off x="347192" y="5150346"/>
            <a:ext cx="6264696" cy="936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Aktif ve bağımlı nüfus</a:t>
            </a:r>
          </a:p>
        </p:txBody>
      </p:sp>
      <p:sp>
        <p:nvSpPr>
          <p:cNvPr id="12" name="Beşgen 11"/>
          <p:cNvSpPr/>
          <p:nvPr/>
        </p:nvSpPr>
        <p:spPr>
          <a:xfrm>
            <a:off x="347192" y="6230362"/>
            <a:ext cx="6264696" cy="9360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Doğum oranlarındaki artış-azalış</a:t>
            </a:r>
          </a:p>
        </p:txBody>
      </p:sp>
      <p:sp>
        <p:nvSpPr>
          <p:cNvPr id="13" name="Beşgen 12"/>
          <p:cNvSpPr/>
          <p:nvPr/>
        </p:nvSpPr>
        <p:spPr>
          <a:xfrm>
            <a:off x="347192" y="7310482"/>
            <a:ext cx="6264696" cy="936000"/>
          </a:xfrm>
          <a:prstGeom prst="homePlat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Ülkenin gelişmişlik düzeyi</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9" name="Picture 7" descr="C:\Documents and Settings\Administrator\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3526" y="3970069"/>
            <a:ext cx="2737314" cy="2656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Documents and Settings\Administrator\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7" y="3926909"/>
            <a:ext cx="3610733" cy="263826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Documents and Settings\Administrator\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592" y="4100633"/>
            <a:ext cx="2935409" cy="25212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Documents and Settings\Administrator\Desktop\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944" y="4125115"/>
            <a:ext cx="2404154" cy="253921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Documents and Settings\Administrator\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0240" y="3974572"/>
            <a:ext cx="2341124" cy="2647271"/>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p:cNvSpPr txBox="1"/>
          <p:nvPr/>
        </p:nvSpPr>
        <p:spPr>
          <a:xfrm>
            <a:off x="851248" y="325810"/>
            <a:ext cx="13612653" cy="3174715"/>
          </a:xfrm>
          <a:prstGeom prst="rect">
            <a:avLst/>
          </a:prstGeom>
          <a:noFill/>
        </p:spPr>
        <p:txBody>
          <a:bodyPr wrap="square" rtlCol="0">
            <a:spAutoFit/>
          </a:bodyPr>
          <a:lstStyle/>
          <a:p>
            <a:pPr algn="ctr">
              <a:lnSpc>
                <a:spcPts val="12000"/>
              </a:lnSpc>
            </a:pPr>
            <a:r>
              <a:rPr lang="tr-TR" sz="11500" b="1" dirty="0">
                <a:solidFill>
                  <a:srgbClr val="00B0F0"/>
                </a:solidFill>
              </a:rPr>
              <a:t>NÜFUS </a:t>
            </a:r>
          </a:p>
          <a:p>
            <a:pPr algn="ctr">
              <a:lnSpc>
                <a:spcPts val="12000"/>
              </a:lnSpc>
            </a:pPr>
            <a:r>
              <a:rPr lang="tr-TR" sz="11500" b="1" dirty="0">
                <a:solidFill>
                  <a:srgbClr val="00B0F0"/>
                </a:solidFill>
              </a:rPr>
              <a:t>PİRAMİTLERİ</a:t>
            </a:r>
          </a:p>
        </p:txBody>
      </p:sp>
      <p:sp>
        <p:nvSpPr>
          <p:cNvPr id="4" name="Dikdörtgen 3"/>
          <p:cNvSpPr/>
          <p:nvPr/>
        </p:nvSpPr>
        <p:spPr>
          <a:xfrm>
            <a:off x="335007" y="6520820"/>
            <a:ext cx="3421834" cy="861774"/>
          </a:xfrm>
          <a:prstGeom prst="rect">
            <a:avLst/>
          </a:prstGeom>
        </p:spPr>
        <p:txBody>
          <a:bodyPr wrap="none">
            <a:spAutoFit/>
          </a:bodyPr>
          <a:lstStyle/>
          <a:p>
            <a:pPr algn="ctr">
              <a:lnSpc>
                <a:spcPts val="3000"/>
              </a:lnSpc>
            </a:pPr>
            <a:r>
              <a:rPr lang="tr-TR" sz="2500" b="1" dirty="0">
                <a:solidFill>
                  <a:srgbClr val="FF0000"/>
                </a:solidFill>
              </a:rPr>
              <a:t>Kenarları içe çökük </a:t>
            </a:r>
          </a:p>
          <a:p>
            <a:pPr algn="ctr">
              <a:lnSpc>
                <a:spcPts val="3000"/>
              </a:lnSpc>
            </a:pPr>
            <a:r>
              <a:rPr lang="tr-TR" sz="2500" b="1" dirty="0">
                <a:solidFill>
                  <a:srgbClr val="FF0000"/>
                </a:solidFill>
              </a:rPr>
              <a:t>üçgen şeklindeki piramit</a:t>
            </a:r>
          </a:p>
        </p:txBody>
      </p:sp>
      <p:sp>
        <p:nvSpPr>
          <p:cNvPr id="16" name="Dikdörtgen 15"/>
          <p:cNvSpPr/>
          <p:nvPr/>
        </p:nvSpPr>
        <p:spPr>
          <a:xfrm>
            <a:off x="4117094" y="6520820"/>
            <a:ext cx="2561279" cy="861774"/>
          </a:xfrm>
          <a:prstGeom prst="rect">
            <a:avLst/>
          </a:prstGeom>
        </p:spPr>
        <p:txBody>
          <a:bodyPr wrap="none">
            <a:spAutoFit/>
          </a:bodyPr>
          <a:lstStyle/>
          <a:p>
            <a:pPr algn="ctr">
              <a:lnSpc>
                <a:spcPts val="3000"/>
              </a:lnSpc>
            </a:pPr>
            <a:r>
              <a:rPr lang="tr-TR" sz="2500" b="1" dirty="0">
                <a:solidFill>
                  <a:srgbClr val="FF0000"/>
                </a:solidFill>
              </a:rPr>
              <a:t>Düzgün üçgen </a:t>
            </a:r>
          </a:p>
          <a:p>
            <a:pPr algn="ctr">
              <a:lnSpc>
                <a:spcPts val="3000"/>
              </a:lnSpc>
            </a:pPr>
            <a:r>
              <a:rPr lang="tr-TR" sz="2500" b="1" dirty="0">
                <a:solidFill>
                  <a:srgbClr val="FF0000"/>
                </a:solidFill>
              </a:rPr>
              <a:t>şeklindeki piramit</a:t>
            </a:r>
          </a:p>
        </p:txBody>
      </p:sp>
      <p:sp>
        <p:nvSpPr>
          <p:cNvPr id="17" name="Dikdörtgen 16"/>
          <p:cNvSpPr/>
          <p:nvPr/>
        </p:nvSpPr>
        <p:spPr>
          <a:xfrm>
            <a:off x="7037381" y="6518498"/>
            <a:ext cx="2561279" cy="861774"/>
          </a:xfrm>
          <a:prstGeom prst="rect">
            <a:avLst/>
          </a:prstGeom>
        </p:spPr>
        <p:txBody>
          <a:bodyPr wrap="none">
            <a:spAutoFit/>
          </a:bodyPr>
          <a:lstStyle/>
          <a:p>
            <a:pPr algn="ctr">
              <a:lnSpc>
                <a:spcPts val="3000"/>
              </a:lnSpc>
            </a:pPr>
            <a:r>
              <a:rPr lang="tr-TR" sz="2500" b="1" dirty="0">
                <a:solidFill>
                  <a:srgbClr val="FF0000"/>
                </a:solidFill>
              </a:rPr>
              <a:t>Asimetrik</a:t>
            </a:r>
          </a:p>
          <a:p>
            <a:pPr algn="ctr">
              <a:lnSpc>
                <a:spcPts val="3000"/>
              </a:lnSpc>
            </a:pPr>
            <a:r>
              <a:rPr lang="tr-TR" sz="2500" b="1" dirty="0">
                <a:solidFill>
                  <a:srgbClr val="FF0000"/>
                </a:solidFill>
              </a:rPr>
              <a:t>şeklindeki piramit</a:t>
            </a:r>
          </a:p>
        </p:txBody>
      </p:sp>
      <p:sp>
        <p:nvSpPr>
          <p:cNvPr id="18" name="Dikdörtgen 17"/>
          <p:cNvSpPr/>
          <p:nvPr/>
        </p:nvSpPr>
        <p:spPr>
          <a:xfrm>
            <a:off x="9752632" y="6518159"/>
            <a:ext cx="2561279" cy="861774"/>
          </a:xfrm>
          <a:prstGeom prst="rect">
            <a:avLst/>
          </a:prstGeom>
        </p:spPr>
        <p:txBody>
          <a:bodyPr wrap="none">
            <a:spAutoFit/>
          </a:bodyPr>
          <a:lstStyle/>
          <a:p>
            <a:pPr algn="ctr">
              <a:lnSpc>
                <a:spcPts val="3000"/>
              </a:lnSpc>
            </a:pPr>
            <a:r>
              <a:rPr lang="tr-TR" sz="2500" b="1" dirty="0">
                <a:solidFill>
                  <a:srgbClr val="FF0000"/>
                </a:solidFill>
              </a:rPr>
              <a:t>Arı Kovanı</a:t>
            </a:r>
          </a:p>
          <a:p>
            <a:pPr algn="ctr">
              <a:lnSpc>
                <a:spcPts val="3000"/>
              </a:lnSpc>
            </a:pPr>
            <a:r>
              <a:rPr lang="tr-TR" sz="2500" b="1" dirty="0">
                <a:solidFill>
                  <a:srgbClr val="FF0000"/>
                </a:solidFill>
              </a:rPr>
              <a:t>şeklindeki piramit</a:t>
            </a:r>
          </a:p>
        </p:txBody>
      </p:sp>
      <p:sp>
        <p:nvSpPr>
          <p:cNvPr id="19" name="Dikdörtgen 18"/>
          <p:cNvSpPr/>
          <p:nvPr/>
        </p:nvSpPr>
        <p:spPr>
          <a:xfrm>
            <a:off x="12581227" y="6518159"/>
            <a:ext cx="2561279" cy="861774"/>
          </a:xfrm>
          <a:prstGeom prst="rect">
            <a:avLst/>
          </a:prstGeom>
        </p:spPr>
        <p:txBody>
          <a:bodyPr wrap="none">
            <a:spAutoFit/>
          </a:bodyPr>
          <a:lstStyle/>
          <a:p>
            <a:pPr algn="ctr">
              <a:lnSpc>
                <a:spcPts val="3000"/>
              </a:lnSpc>
            </a:pPr>
            <a:r>
              <a:rPr lang="tr-TR" sz="2500" b="1" dirty="0">
                <a:solidFill>
                  <a:srgbClr val="FF0000"/>
                </a:solidFill>
              </a:rPr>
              <a:t>Çan</a:t>
            </a:r>
          </a:p>
          <a:p>
            <a:pPr algn="ctr">
              <a:lnSpc>
                <a:spcPts val="3000"/>
              </a:lnSpc>
            </a:pPr>
            <a:r>
              <a:rPr lang="tr-TR" sz="2500" b="1" dirty="0">
                <a:solidFill>
                  <a:srgbClr val="FF0000"/>
                </a:solidFill>
              </a:rPr>
              <a:t>şeklindeki piramit</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kış Çizelgesi: Sonlandırıcı 1"/>
          <p:cNvSpPr/>
          <p:nvPr/>
        </p:nvSpPr>
        <p:spPr>
          <a:xfrm>
            <a:off x="1859360" y="299447"/>
            <a:ext cx="11521280" cy="1250499"/>
          </a:xfrm>
          <a:prstGeom prst="flowChartTermina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t>Kenarları İçe Çökük Üçgen Piramidi</a:t>
            </a:r>
          </a:p>
        </p:txBody>
      </p:sp>
      <p:pic>
        <p:nvPicPr>
          <p:cNvPr id="4098" name="Picture 2" descr="C:\Documents and Settings\Administrato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016" y="1909986"/>
            <a:ext cx="7354497" cy="65527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03176" y="2702074"/>
            <a:ext cx="7416824" cy="4563301"/>
          </a:xfrm>
          <a:prstGeom prst="rect">
            <a:avLst/>
          </a:prstGeom>
          <a:noFill/>
        </p:spPr>
        <p:txBody>
          <a:bodyPr wrap="square" rtlCol="0">
            <a:spAutoFit/>
          </a:bodyPr>
          <a:lstStyle/>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Doğum ve ölüm oranlarının fazla olduğu az gelişmiş ülkelere ait nüfus piramididir.</a:t>
            </a:r>
            <a:r>
              <a:rPr lang="tr-TR" sz="2800" b="1" dirty="0">
                <a:solidFill>
                  <a:srgbClr val="FF0000"/>
                </a:solidFill>
              </a:rPr>
              <a:t> </a:t>
            </a:r>
            <a:endParaRPr lang="tr-TR" sz="2800" b="1" dirty="0">
              <a:solidFill>
                <a:srgbClr val="0070C0"/>
              </a:solidFill>
            </a:endParaRP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Piramidin alt kısmının geniş olması, gerçekleşen doğumlar sonucu çocuk sayısının fazla olmasından kaynaklanmaktadır.</a:t>
            </a:r>
          </a:p>
          <a:p>
            <a:pPr marL="288000" indent="-216000" algn="just">
              <a:lnSpc>
                <a:spcPts val="3900"/>
              </a:lnSpc>
              <a:buFont typeface="Wingdings" panose="05000000000000000000" pitchFamily="2" charset="2"/>
              <a:buChar char="v"/>
            </a:pPr>
            <a:r>
              <a:rPr lang="tr-TR" sz="2800" b="1" dirty="0">
                <a:solidFill>
                  <a:srgbClr val="FF0000"/>
                </a:solidFill>
              </a:rPr>
              <a:t> </a:t>
            </a:r>
            <a:r>
              <a:rPr lang="tr-TR" sz="2800" b="1" dirty="0">
                <a:solidFill>
                  <a:srgbClr val="0070C0"/>
                </a:solidFill>
              </a:rPr>
              <a:t>Piramidin üst kısmının dar olması ise ortalama yaşam süresinin az olmasına bağlı olarak yaşlı nüfusun azlığından kaynaklanmaktadır.</a:t>
            </a:r>
            <a:endParaRPr lang="tr-TR" sz="2800" b="1" dirty="0">
              <a:solidFill>
                <a:srgbClr val="FF0000"/>
              </a:solidFill>
            </a:endParaRPr>
          </a:p>
        </p:txBody>
      </p:sp>
      <p:sp>
        <p:nvSpPr>
          <p:cNvPr id="4" name="Sağ Ok 3"/>
          <p:cNvSpPr/>
          <p:nvPr/>
        </p:nvSpPr>
        <p:spPr>
          <a:xfrm>
            <a:off x="635224" y="7531402"/>
            <a:ext cx="792088" cy="571272"/>
          </a:xfrm>
          <a:prstGeom prst="righ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427312" y="7548676"/>
            <a:ext cx="5328592" cy="553998"/>
          </a:xfrm>
          <a:prstGeom prst="rect">
            <a:avLst/>
          </a:prstGeom>
          <a:noFill/>
        </p:spPr>
        <p:txBody>
          <a:bodyPr wrap="square" rtlCol="0">
            <a:spAutoFit/>
          </a:bodyPr>
          <a:lstStyle/>
          <a:p>
            <a:r>
              <a:rPr lang="tr-TR" sz="3000" b="1" dirty="0">
                <a:solidFill>
                  <a:srgbClr val="FF0000"/>
                </a:solidFill>
              </a:rPr>
              <a:t>Örnek: </a:t>
            </a:r>
            <a:r>
              <a:rPr lang="tr-TR" sz="3000" b="1" dirty="0">
                <a:solidFill>
                  <a:srgbClr val="CC0099"/>
                </a:solidFill>
              </a:rPr>
              <a:t>Angola, Burundi, Benin</a:t>
            </a:r>
          </a:p>
        </p:txBody>
      </p:sp>
    </p:spTree>
    <p:extLst>
      <p:ext uri="{BB962C8B-B14F-4D97-AF65-F5344CB8AC3E}">
        <p14:creationId xmlns:p14="http://schemas.microsoft.com/office/powerpoint/2010/main" val="523028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Documents and Settings\Administrator\Desktop\IMG_1161-e15053048594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262"/>
            <a:ext cx="15812910" cy="88947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9" name="Picture 3" descr="C:\Documents and Settings\Administrator\Desktop\angola-location-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312" y="-20074"/>
            <a:ext cx="4874066" cy="2506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131168" y="-91722"/>
            <a:ext cx="4661854" cy="1569660"/>
          </a:xfrm>
          <a:prstGeom prst="rect">
            <a:avLst/>
          </a:prstGeom>
          <a:noFill/>
        </p:spPr>
        <p:txBody>
          <a:bodyPr wrap="none" lIns="91440" tIns="45720" rIns="91440" bIns="45720">
            <a:spAutoFit/>
          </a:bodyPr>
          <a:lstStyle/>
          <a:p>
            <a:pPr algn="ctr"/>
            <a:r>
              <a:rPr lang="tr-TR" sz="9600" b="1" cap="none" spc="50" dirty="0">
                <a:ln w="12700" cmpd="sng">
                  <a:noFill/>
                  <a:prstDash val="solid"/>
                </a:ln>
                <a:solidFill>
                  <a:schemeClr val="bg1"/>
                </a:solidFill>
                <a:effectLst>
                  <a:glow rad="254000">
                    <a:srgbClr val="FF3399"/>
                  </a:glow>
                </a:effectLst>
              </a:rPr>
              <a:t>ANGOLA</a:t>
            </a:r>
          </a:p>
        </p:txBody>
      </p:sp>
    </p:spTree>
    <p:extLst>
      <p:ext uri="{BB962C8B-B14F-4D97-AF65-F5344CB8AC3E}">
        <p14:creationId xmlns:p14="http://schemas.microsoft.com/office/powerpoint/2010/main" val="28569664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NÜFUS PİRAMİTLERİ</Template>
  <TotalTime>3</TotalTime>
  <Words>1412</Words>
  <Application>Microsoft Office PowerPoint</Application>
  <PresentationFormat>Özel</PresentationFormat>
  <Paragraphs>176</Paragraphs>
  <Slides>33</Slides>
  <Notes>1</Notes>
  <HiddenSlides>0</HiddenSlides>
  <MMClips>0</MMClips>
  <ScaleCrop>false</ScaleCrop>
  <HeadingPairs>
    <vt:vector size="6" baseType="variant">
      <vt:variant>
        <vt:lpstr>Kullanılan Yazı Tipleri</vt:lpstr>
      </vt:variant>
      <vt:variant>
        <vt:i4>3</vt:i4>
      </vt:variant>
      <vt:variant>
        <vt:lpstr>Tema</vt:lpstr>
      </vt:variant>
      <vt:variant>
        <vt:i4>11</vt:i4>
      </vt:variant>
      <vt:variant>
        <vt:lpstr>Slayt Başlıkları</vt:lpstr>
      </vt:variant>
      <vt:variant>
        <vt:i4>33</vt:i4>
      </vt:variant>
    </vt:vector>
  </HeadingPairs>
  <TitlesOfParts>
    <vt:vector size="47" baseType="lpstr">
      <vt:lpstr>Arial</vt:lpstr>
      <vt:lpstr>Calibri</vt:lpstr>
      <vt:lpstr>Wingdings</vt:lpstr>
      <vt:lpstr>Ofis Teması</vt:lpstr>
      <vt:lpstr>1_Ofis Teması</vt:lpstr>
      <vt:lpstr>4_Ofis Teması</vt:lpstr>
      <vt:lpstr>3_Ofis Teması</vt:lpstr>
      <vt:lpstr>2_Ofis Teması</vt:lpstr>
      <vt:lpstr>8_Ofis Teması</vt:lpstr>
      <vt:lpstr>9_Ofis Teması</vt:lpstr>
      <vt:lpstr>10_Ofis Teması</vt:lpstr>
      <vt:lpstr>11_Ofis Teması</vt:lpstr>
      <vt:lpstr>12_Ofis Teması</vt:lpstr>
      <vt:lpstr>28_Ofis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cografyahocasi.com</Manager>
  <Company>cografyahocasi.com</Company>
  <LinksUpToDate>false</LinksUpToDate>
  <SharedDoc>false</SharedDoc>
  <HyperlinkBase>cografyahocasi.com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cografyahocasi.com</dc:subject>
  <dc:creator>Ömer PC</dc:creator>
  <cp:keywords>cografyahocasi.com</cp:keywords>
  <dc:description>cografyahocasi.com</dc:description>
  <cp:lastModifiedBy>Ömer PC</cp:lastModifiedBy>
  <cp:revision>1</cp:revision>
  <dcterms:created xsi:type="dcterms:W3CDTF">2020-12-30T13:13:06Z</dcterms:created>
  <dcterms:modified xsi:type="dcterms:W3CDTF">2020-12-30T13:16:44Z</dcterms:modified>
  <cp:category>cografyahocasi.com</cp:category>
  <cp:contentStatus>cografyahocasi.com</cp:contentStatus>
</cp:coreProperties>
</file>